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30"/>
  </p:notesMasterIdLst>
  <p:sldIdLst>
    <p:sldId id="256" r:id="rId2"/>
    <p:sldId id="257" r:id="rId3"/>
    <p:sldId id="258" r:id="rId4"/>
    <p:sldId id="259" r:id="rId5"/>
    <p:sldId id="260" r:id="rId6"/>
    <p:sldId id="270" r:id="rId7"/>
    <p:sldId id="261" r:id="rId8"/>
    <p:sldId id="262" r:id="rId9"/>
    <p:sldId id="263" r:id="rId10"/>
    <p:sldId id="264" r:id="rId11"/>
    <p:sldId id="265" r:id="rId12"/>
    <p:sldId id="266" r:id="rId13"/>
    <p:sldId id="267" r:id="rId14"/>
    <p:sldId id="268" r:id="rId15"/>
    <p:sldId id="269" r:id="rId16"/>
    <p:sldId id="272" r:id="rId17"/>
    <p:sldId id="273" r:id="rId18"/>
    <p:sldId id="284" r:id="rId19"/>
    <p:sldId id="274" r:id="rId20"/>
    <p:sldId id="278" r:id="rId21"/>
    <p:sldId id="280" r:id="rId22"/>
    <p:sldId id="275" r:id="rId23"/>
    <p:sldId id="276" r:id="rId24"/>
    <p:sldId id="277" r:id="rId25"/>
    <p:sldId id="279" r:id="rId26"/>
    <p:sldId id="282" r:id="rId27"/>
    <p:sldId id="283" r:id="rId28"/>
    <p:sldId id="271"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ED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60"/>
    <p:restoredTop sz="94718"/>
  </p:normalViewPr>
  <p:slideViewPr>
    <p:cSldViewPr snapToGrid="0">
      <p:cViewPr varScale="1">
        <p:scale>
          <a:sx n="137" d="100"/>
          <a:sy n="137" d="100"/>
        </p:scale>
        <p:origin x="57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5C6E25-6D96-C24B-96D7-930F4BAB2512}" type="datetimeFigureOut">
              <a:rPr lang="en-US" smtClean="0"/>
              <a:t>6/2/25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0024FC-A047-D54E-B556-A3C7FF94F3FC}" type="slidenum">
              <a:rPr lang="en-US" smtClean="0"/>
              <a:t>‹#›</a:t>
            </a:fld>
            <a:endParaRPr lang="en-US"/>
          </a:p>
        </p:txBody>
      </p:sp>
    </p:spTree>
    <p:extLst>
      <p:ext uri="{BB962C8B-B14F-4D97-AF65-F5344CB8AC3E}">
        <p14:creationId xmlns:p14="http://schemas.microsoft.com/office/powerpoint/2010/main" val="21646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Write a short poem in the style of William Shakespeare about the joy of owning dogs. Keep the poem to less than 100 words. The tone should be positive.</a:t>
            </a:r>
          </a:p>
        </p:txBody>
      </p:sp>
      <p:sp>
        <p:nvSpPr>
          <p:cNvPr id="4" name="Header Placeholder 3"/>
          <p:cNvSpPr>
            <a:spLocks noGrp="1"/>
          </p:cNvSpPr>
          <p:nvPr>
            <p:ph type="hdr" sz="quarter"/>
          </p:nvPr>
        </p:nvSpPr>
        <p:spPr/>
        <p:txBody>
          <a:bodyPr/>
          <a:lstStyle/>
          <a:p>
            <a:r>
              <a:rPr lang="en-US"/>
              <a:t>Form # 1000.17</a:t>
            </a:r>
          </a:p>
        </p:txBody>
      </p:sp>
      <p:sp>
        <p:nvSpPr>
          <p:cNvPr id="5" name="Slide Number Placeholder 4"/>
          <p:cNvSpPr>
            <a:spLocks noGrp="1"/>
          </p:cNvSpPr>
          <p:nvPr>
            <p:ph type="sldNum" sz="quarter" idx="5"/>
          </p:nvPr>
        </p:nvSpPr>
        <p:spPr/>
        <p:txBody>
          <a:bodyPr/>
          <a:lstStyle/>
          <a:p>
            <a:fld id="{A7ABC3A3-1B74-43F8-AEC3-A68831376E2C}" type="slidenum">
              <a:rPr lang="en-US" smtClean="0"/>
              <a:t>13</a:t>
            </a:fld>
            <a:endParaRPr lang="en-US"/>
          </a:p>
        </p:txBody>
      </p:sp>
    </p:spTree>
    <p:extLst>
      <p:ext uri="{BB962C8B-B14F-4D97-AF65-F5344CB8AC3E}">
        <p14:creationId xmlns:p14="http://schemas.microsoft.com/office/powerpoint/2010/main" val="4060837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you to write a haiku in the form of William Shakespeare. Before writing the haiku, please ask me any questions to help refine my objective for the haiku. Once you are confident in my objective, then generate the haiku.</a:t>
            </a:r>
          </a:p>
        </p:txBody>
      </p:sp>
      <p:sp>
        <p:nvSpPr>
          <p:cNvPr id="4" name="Header Placeholder 3"/>
          <p:cNvSpPr>
            <a:spLocks noGrp="1"/>
          </p:cNvSpPr>
          <p:nvPr>
            <p:ph type="hdr" sz="quarter"/>
          </p:nvPr>
        </p:nvSpPr>
        <p:spPr/>
        <p:txBody>
          <a:bodyPr/>
          <a:lstStyle/>
          <a:p>
            <a:r>
              <a:rPr lang="en-US"/>
              <a:t>Form # 1000.17</a:t>
            </a:r>
          </a:p>
        </p:txBody>
      </p:sp>
      <p:sp>
        <p:nvSpPr>
          <p:cNvPr id="5" name="Slide Number Placeholder 4"/>
          <p:cNvSpPr>
            <a:spLocks noGrp="1"/>
          </p:cNvSpPr>
          <p:nvPr>
            <p:ph type="sldNum" sz="quarter" idx="5"/>
          </p:nvPr>
        </p:nvSpPr>
        <p:spPr/>
        <p:txBody>
          <a:bodyPr/>
          <a:lstStyle/>
          <a:p>
            <a:fld id="{A7ABC3A3-1B74-43F8-AEC3-A68831376E2C}" type="slidenum">
              <a:rPr lang="en-US" smtClean="0"/>
              <a:t>14</a:t>
            </a:fld>
            <a:endParaRPr lang="en-US"/>
          </a:p>
        </p:txBody>
      </p:sp>
    </p:spTree>
    <p:extLst>
      <p:ext uri="{BB962C8B-B14F-4D97-AF65-F5344CB8AC3E}">
        <p14:creationId xmlns:p14="http://schemas.microsoft.com/office/powerpoint/2010/main" val="995844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formal tone, provide a summary of blockchain in 25 words or less</a:t>
            </a:r>
          </a:p>
        </p:txBody>
      </p:sp>
      <p:sp>
        <p:nvSpPr>
          <p:cNvPr id="4" name="Header Placeholder 3"/>
          <p:cNvSpPr>
            <a:spLocks noGrp="1"/>
          </p:cNvSpPr>
          <p:nvPr>
            <p:ph type="hdr" sz="quarter"/>
          </p:nvPr>
        </p:nvSpPr>
        <p:spPr/>
        <p:txBody>
          <a:bodyPr/>
          <a:lstStyle/>
          <a:p>
            <a:r>
              <a:rPr lang="en-US"/>
              <a:t>Form # 1000.17</a:t>
            </a:r>
          </a:p>
        </p:txBody>
      </p:sp>
      <p:sp>
        <p:nvSpPr>
          <p:cNvPr id="5" name="Slide Number Placeholder 4"/>
          <p:cNvSpPr>
            <a:spLocks noGrp="1"/>
          </p:cNvSpPr>
          <p:nvPr>
            <p:ph type="sldNum" sz="quarter" idx="5"/>
          </p:nvPr>
        </p:nvSpPr>
        <p:spPr/>
        <p:txBody>
          <a:bodyPr/>
          <a:lstStyle/>
          <a:p>
            <a:fld id="{A7ABC3A3-1B74-43F8-AEC3-A68831376E2C}" type="slidenum">
              <a:rPr lang="en-US" smtClean="0"/>
              <a:t>15</a:t>
            </a:fld>
            <a:endParaRPr lang="en-US"/>
          </a:p>
        </p:txBody>
      </p:sp>
    </p:spTree>
    <p:extLst>
      <p:ext uri="{BB962C8B-B14F-4D97-AF65-F5344CB8AC3E}">
        <p14:creationId xmlns:p14="http://schemas.microsoft.com/office/powerpoint/2010/main" val="3093827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0024FC-A047-D54E-B556-A3C7FF94F3FC}" type="slidenum">
              <a:rPr lang="en-US" smtClean="0"/>
              <a:t>16</a:t>
            </a:fld>
            <a:endParaRPr lang="en-US"/>
          </a:p>
        </p:txBody>
      </p:sp>
    </p:spTree>
    <p:extLst>
      <p:ext uri="{BB962C8B-B14F-4D97-AF65-F5344CB8AC3E}">
        <p14:creationId xmlns:p14="http://schemas.microsoft.com/office/powerpoint/2010/main" val="528279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0024FC-A047-D54E-B556-A3C7FF94F3FC}" type="slidenum">
              <a:rPr lang="en-US" smtClean="0"/>
              <a:t>22</a:t>
            </a:fld>
            <a:endParaRPr lang="en-US"/>
          </a:p>
        </p:txBody>
      </p:sp>
    </p:spTree>
    <p:extLst>
      <p:ext uri="{BB962C8B-B14F-4D97-AF65-F5344CB8AC3E}">
        <p14:creationId xmlns:p14="http://schemas.microsoft.com/office/powerpoint/2010/main" val="587456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0024FC-A047-D54E-B556-A3C7FF94F3FC}" type="slidenum">
              <a:rPr lang="en-US" smtClean="0"/>
              <a:t>23</a:t>
            </a:fld>
            <a:endParaRPr lang="en-US"/>
          </a:p>
        </p:txBody>
      </p:sp>
    </p:spTree>
    <p:extLst>
      <p:ext uri="{BB962C8B-B14F-4D97-AF65-F5344CB8AC3E}">
        <p14:creationId xmlns:p14="http://schemas.microsoft.com/office/powerpoint/2010/main" val="992469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0024FC-A047-D54E-B556-A3C7FF94F3FC}" type="slidenum">
              <a:rPr lang="en-US" smtClean="0"/>
              <a:t>24</a:t>
            </a:fld>
            <a:endParaRPr lang="en-US"/>
          </a:p>
        </p:txBody>
      </p:sp>
    </p:spTree>
    <p:extLst>
      <p:ext uri="{BB962C8B-B14F-4D97-AF65-F5344CB8AC3E}">
        <p14:creationId xmlns:p14="http://schemas.microsoft.com/office/powerpoint/2010/main" val="4103646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0B747F9B-CDD7-AF43-A9EE-CB8120FFBA50}" type="datetimeFigureOut">
              <a:rPr lang="en-US" smtClean="0"/>
              <a:t>6/2/25</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3D1027E-7FF6-5045-9DB8-08E406908FD6}"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41460655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747F9B-CDD7-AF43-A9EE-CB8120FFBA50}" type="datetimeFigureOut">
              <a:rPr lang="en-US" smtClean="0"/>
              <a:t>6/2/25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D1027E-7FF6-5045-9DB8-08E406908FD6}" type="slidenum">
              <a:rPr lang="en-US" smtClean="0"/>
              <a:t>‹#›</a:t>
            </a:fld>
            <a:endParaRPr lang="en-US"/>
          </a:p>
        </p:txBody>
      </p:sp>
    </p:spTree>
    <p:extLst>
      <p:ext uri="{BB962C8B-B14F-4D97-AF65-F5344CB8AC3E}">
        <p14:creationId xmlns:p14="http://schemas.microsoft.com/office/powerpoint/2010/main" val="1479723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747F9B-CDD7-AF43-A9EE-CB8120FFBA50}" type="datetimeFigureOut">
              <a:rPr lang="en-US" smtClean="0"/>
              <a:t>6/2/25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D1027E-7FF6-5045-9DB8-08E406908FD6}" type="slidenum">
              <a:rPr lang="en-US" smtClean="0"/>
              <a:t>‹#›</a:t>
            </a:fld>
            <a:endParaRPr lang="en-US"/>
          </a:p>
        </p:txBody>
      </p:sp>
    </p:spTree>
    <p:extLst>
      <p:ext uri="{BB962C8B-B14F-4D97-AF65-F5344CB8AC3E}">
        <p14:creationId xmlns:p14="http://schemas.microsoft.com/office/powerpoint/2010/main" val="14529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747F9B-CDD7-AF43-A9EE-CB8120FFBA50}" type="datetimeFigureOut">
              <a:rPr lang="en-US" smtClean="0"/>
              <a:t>6/2/25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D1027E-7FF6-5045-9DB8-08E406908FD6}" type="slidenum">
              <a:rPr lang="en-US" smtClean="0"/>
              <a:t>‹#›</a:t>
            </a:fld>
            <a:endParaRPr lang="en-US"/>
          </a:p>
        </p:txBody>
      </p:sp>
    </p:spTree>
    <p:extLst>
      <p:ext uri="{BB962C8B-B14F-4D97-AF65-F5344CB8AC3E}">
        <p14:creationId xmlns:p14="http://schemas.microsoft.com/office/powerpoint/2010/main" val="3071811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0B747F9B-CDD7-AF43-A9EE-CB8120FFBA50}" type="datetimeFigureOut">
              <a:rPr lang="en-US" smtClean="0"/>
              <a:t>6/2/25</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3D1027E-7FF6-5045-9DB8-08E406908FD6}"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90337417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747F9B-CDD7-AF43-A9EE-CB8120FFBA50}" type="datetimeFigureOut">
              <a:rPr lang="en-US" smtClean="0"/>
              <a:t>6/2/25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D1027E-7FF6-5045-9DB8-08E406908FD6}" type="slidenum">
              <a:rPr lang="en-US" smtClean="0"/>
              <a:t>‹#›</a:t>
            </a:fld>
            <a:endParaRPr lang="en-US"/>
          </a:p>
        </p:txBody>
      </p:sp>
    </p:spTree>
    <p:extLst>
      <p:ext uri="{BB962C8B-B14F-4D97-AF65-F5344CB8AC3E}">
        <p14:creationId xmlns:p14="http://schemas.microsoft.com/office/powerpoint/2010/main" val="1233037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747F9B-CDD7-AF43-A9EE-CB8120FFBA50}" type="datetimeFigureOut">
              <a:rPr lang="en-US" smtClean="0"/>
              <a:t>6/2/25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D1027E-7FF6-5045-9DB8-08E406908FD6}" type="slidenum">
              <a:rPr lang="en-US" smtClean="0"/>
              <a:t>‹#›</a:t>
            </a:fld>
            <a:endParaRPr lang="en-US"/>
          </a:p>
        </p:txBody>
      </p:sp>
    </p:spTree>
    <p:extLst>
      <p:ext uri="{BB962C8B-B14F-4D97-AF65-F5344CB8AC3E}">
        <p14:creationId xmlns:p14="http://schemas.microsoft.com/office/powerpoint/2010/main" val="3510385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747F9B-CDD7-AF43-A9EE-CB8120FFBA50}" type="datetimeFigureOut">
              <a:rPr lang="en-US" smtClean="0"/>
              <a:t>6/2/25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D1027E-7FF6-5045-9DB8-08E406908FD6}" type="slidenum">
              <a:rPr lang="en-US" smtClean="0"/>
              <a:t>‹#›</a:t>
            </a:fld>
            <a:endParaRPr lang="en-US"/>
          </a:p>
        </p:txBody>
      </p:sp>
    </p:spTree>
    <p:extLst>
      <p:ext uri="{BB962C8B-B14F-4D97-AF65-F5344CB8AC3E}">
        <p14:creationId xmlns:p14="http://schemas.microsoft.com/office/powerpoint/2010/main" val="1129572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747F9B-CDD7-AF43-A9EE-CB8120FFBA50}" type="datetimeFigureOut">
              <a:rPr lang="en-US" smtClean="0"/>
              <a:t>6/2/25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D1027E-7FF6-5045-9DB8-08E406908FD6}" type="slidenum">
              <a:rPr lang="en-US" smtClean="0"/>
              <a:t>‹#›</a:t>
            </a:fld>
            <a:endParaRPr lang="en-US"/>
          </a:p>
        </p:txBody>
      </p:sp>
    </p:spTree>
    <p:extLst>
      <p:ext uri="{BB962C8B-B14F-4D97-AF65-F5344CB8AC3E}">
        <p14:creationId xmlns:p14="http://schemas.microsoft.com/office/powerpoint/2010/main" val="374492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B747F9B-CDD7-AF43-A9EE-CB8120FFBA50}" type="datetimeFigureOut">
              <a:rPr lang="en-US" smtClean="0"/>
              <a:t>6/2/25</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3D1027E-7FF6-5045-9DB8-08E406908FD6}"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73919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B747F9B-CDD7-AF43-A9EE-CB8120FFBA50}" type="datetimeFigureOut">
              <a:rPr lang="en-US" smtClean="0"/>
              <a:t>6/2/25</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3D1027E-7FF6-5045-9DB8-08E406908FD6}"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22491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0B747F9B-CDD7-AF43-A9EE-CB8120FFBA50}" type="datetimeFigureOut">
              <a:rPr lang="en-US" smtClean="0"/>
              <a:t>6/2/25</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3D1027E-7FF6-5045-9DB8-08E406908FD6}"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100975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hyperlink" Target="https://chatgpt.com/share/683f1143-b634-8011-b63e-e961dcb3c1a8" TargetMode="External"/><Relationship Id="rId2" Type="http://schemas.openxmlformats.org/officeDocument/2006/relationships/hyperlink" Target="https://chatgpt.com/share/683f1176-bae8-8011-9acc-48a2063a5343" TargetMode="External"/><Relationship Id="rId1" Type="http://schemas.openxmlformats.org/officeDocument/2006/relationships/slideLayout" Target="../slideLayouts/slideLayout2.xml"/><Relationship Id="rId4" Type="http://schemas.openxmlformats.org/officeDocument/2006/relationships/hyperlink" Target="https://g.co/gemini/share/2422229f46e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beautiful.ai/presentation-maker"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hyperlink" Target="https://x.com/nmatares/status/192493184487913480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jackbfrancis@gmail.com" TargetMode="External"/><Relationship Id="rId2" Type="http://schemas.openxmlformats.org/officeDocument/2006/relationships/hyperlink" Target="mailto:jackfrancis@davidson-tech.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04CA0-7544-FF9C-55FA-FF725C417716}"/>
              </a:ext>
            </a:extLst>
          </p:cNvPr>
          <p:cNvSpPr>
            <a:spLocks noGrp="1"/>
          </p:cNvSpPr>
          <p:nvPr>
            <p:ph type="ctrTitle"/>
          </p:nvPr>
        </p:nvSpPr>
        <p:spPr/>
        <p:txBody>
          <a:bodyPr/>
          <a:lstStyle/>
          <a:p>
            <a:r>
              <a:rPr lang="en-US" dirty="0"/>
              <a:t>AI Tools Workshop</a:t>
            </a:r>
          </a:p>
        </p:txBody>
      </p:sp>
      <p:sp>
        <p:nvSpPr>
          <p:cNvPr id="3" name="Subtitle 2">
            <a:extLst>
              <a:ext uri="{FF2B5EF4-FFF2-40B4-BE49-F238E27FC236}">
                <a16:creationId xmlns:a16="http://schemas.microsoft.com/office/drawing/2014/main" id="{2ADE2AB5-C16F-FC14-1771-37586D0B8A8C}"/>
              </a:ext>
            </a:extLst>
          </p:cNvPr>
          <p:cNvSpPr>
            <a:spLocks noGrp="1"/>
          </p:cNvSpPr>
          <p:nvPr>
            <p:ph type="subTitle" idx="1"/>
          </p:nvPr>
        </p:nvSpPr>
        <p:spPr/>
        <p:txBody>
          <a:bodyPr>
            <a:normAutofit fontScale="92500" lnSpcReduction="10000"/>
          </a:bodyPr>
          <a:lstStyle/>
          <a:p>
            <a:r>
              <a:rPr lang="en-US" dirty="0"/>
              <a:t>Dr. Jack Francis, MA-14 #</a:t>
            </a:r>
            <a:r>
              <a:rPr lang="en-US" dirty="0" err="1"/>
              <a:t>BestClassEver</a:t>
            </a:r>
            <a:endParaRPr lang="en-US" dirty="0"/>
          </a:p>
          <a:p>
            <a:r>
              <a:rPr lang="en-US" dirty="0"/>
              <a:t>AI Solutions Director</a:t>
            </a:r>
          </a:p>
          <a:p>
            <a:r>
              <a:rPr lang="en-US" dirty="0"/>
              <a:t>Davidson Technologies</a:t>
            </a:r>
          </a:p>
        </p:txBody>
      </p:sp>
    </p:spTree>
    <p:extLst>
      <p:ext uri="{BB962C8B-B14F-4D97-AF65-F5344CB8AC3E}">
        <p14:creationId xmlns:p14="http://schemas.microsoft.com/office/powerpoint/2010/main" val="2425677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2762-D758-DB4D-2888-CA7F018DD6F8}"/>
              </a:ext>
            </a:extLst>
          </p:cNvPr>
          <p:cNvSpPr>
            <a:spLocks noGrp="1"/>
          </p:cNvSpPr>
          <p:nvPr>
            <p:ph type="title"/>
          </p:nvPr>
        </p:nvSpPr>
        <p:spPr/>
        <p:txBody>
          <a:bodyPr/>
          <a:lstStyle/>
          <a:p>
            <a:r>
              <a:rPr lang="en-US" dirty="0"/>
              <a:t>Tip 4: Show, Don’t Just Tell: Few-Shot Prompting</a:t>
            </a:r>
          </a:p>
        </p:txBody>
      </p:sp>
      <p:sp>
        <p:nvSpPr>
          <p:cNvPr id="3" name="Content Placeholder 2">
            <a:extLst>
              <a:ext uri="{FF2B5EF4-FFF2-40B4-BE49-F238E27FC236}">
                <a16:creationId xmlns:a16="http://schemas.microsoft.com/office/drawing/2014/main" id="{8AA4B6DC-98D6-9755-5900-8619FC45FD74}"/>
              </a:ext>
            </a:extLst>
          </p:cNvPr>
          <p:cNvSpPr>
            <a:spLocks noGrp="1"/>
          </p:cNvSpPr>
          <p:nvPr>
            <p:ph idx="1"/>
          </p:nvPr>
        </p:nvSpPr>
        <p:spPr/>
        <p:txBody>
          <a:bodyPr/>
          <a:lstStyle/>
          <a:p>
            <a:r>
              <a:rPr lang="en-US" dirty="0"/>
              <a:t>Terminology: </a:t>
            </a:r>
          </a:p>
          <a:p>
            <a:pPr lvl="1"/>
            <a:r>
              <a:rPr lang="en-US" dirty="0"/>
              <a:t>Zero-Shot: Don’t provide any examples (all prompts we’ve done so far)</a:t>
            </a:r>
          </a:p>
          <a:p>
            <a:pPr lvl="1"/>
            <a:r>
              <a:rPr lang="en-US" dirty="0"/>
              <a:t>Few-Shot: Provide LLM examples of expected output</a:t>
            </a:r>
          </a:p>
          <a:p>
            <a:r>
              <a:rPr lang="en-US" dirty="0"/>
              <a:t>Providing examples of how you want the LLM to respond is highly effective in shaping the output</a:t>
            </a:r>
          </a:p>
          <a:p>
            <a:r>
              <a:rPr lang="en-US" dirty="0"/>
              <a:t>Most useful for specific requests, ensuring LLM follows custom output formats, and tone replication</a:t>
            </a:r>
          </a:p>
          <a:p>
            <a:endParaRPr lang="en-US" dirty="0"/>
          </a:p>
        </p:txBody>
      </p:sp>
    </p:spTree>
    <p:extLst>
      <p:ext uri="{BB962C8B-B14F-4D97-AF65-F5344CB8AC3E}">
        <p14:creationId xmlns:p14="http://schemas.microsoft.com/office/powerpoint/2010/main" val="1136519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E2B08-CE39-9039-28BE-72E6EF56F3C4}"/>
              </a:ext>
            </a:extLst>
          </p:cNvPr>
          <p:cNvSpPr>
            <a:spLocks noGrp="1"/>
          </p:cNvSpPr>
          <p:nvPr>
            <p:ph type="title"/>
          </p:nvPr>
        </p:nvSpPr>
        <p:spPr/>
        <p:txBody>
          <a:bodyPr/>
          <a:lstStyle/>
          <a:p>
            <a:r>
              <a:rPr lang="en-US" dirty="0"/>
              <a:t>Tip 4: Example</a:t>
            </a:r>
          </a:p>
        </p:txBody>
      </p:sp>
      <p:sp>
        <p:nvSpPr>
          <p:cNvPr id="4" name="TextBox 3">
            <a:extLst>
              <a:ext uri="{FF2B5EF4-FFF2-40B4-BE49-F238E27FC236}">
                <a16:creationId xmlns:a16="http://schemas.microsoft.com/office/drawing/2014/main" id="{AE956F9E-FDC9-49B8-1F61-B69E01CFA412}"/>
              </a:ext>
            </a:extLst>
          </p:cNvPr>
          <p:cNvSpPr txBox="1"/>
          <p:nvPr/>
        </p:nvSpPr>
        <p:spPr>
          <a:xfrm>
            <a:off x="815703" y="1567808"/>
            <a:ext cx="3941379" cy="2246769"/>
          </a:xfrm>
          <a:prstGeom prst="rect">
            <a:avLst/>
          </a:prstGeom>
          <a:noFill/>
        </p:spPr>
        <p:txBody>
          <a:bodyPr wrap="square" rtlCol="0">
            <a:spAutoFit/>
          </a:bodyPr>
          <a:lstStyle/>
          <a:p>
            <a:pPr algn="ctr"/>
            <a:r>
              <a:rPr lang="en-US" sz="2800" u="sng" dirty="0"/>
              <a:t>Original Prompt:</a:t>
            </a:r>
          </a:p>
          <a:p>
            <a:r>
              <a:rPr lang="en-US" sz="2800" dirty="0"/>
              <a:t>“Summarize the key sentiment of this review. ‘The product arrived on time as described’.”</a:t>
            </a:r>
          </a:p>
        </p:txBody>
      </p:sp>
      <p:sp>
        <p:nvSpPr>
          <p:cNvPr id="5" name="TextBox 4">
            <a:extLst>
              <a:ext uri="{FF2B5EF4-FFF2-40B4-BE49-F238E27FC236}">
                <a16:creationId xmlns:a16="http://schemas.microsoft.com/office/drawing/2014/main" id="{ED4D961D-8B41-FB33-53E5-3759DA5302CD}"/>
              </a:ext>
            </a:extLst>
          </p:cNvPr>
          <p:cNvSpPr txBox="1"/>
          <p:nvPr/>
        </p:nvSpPr>
        <p:spPr>
          <a:xfrm>
            <a:off x="4740166" y="1567808"/>
            <a:ext cx="7451833" cy="4401205"/>
          </a:xfrm>
          <a:prstGeom prst="rect">
            <a:avLst/>
          </a:prstGeom>
          <a:noFill/>
        </p:spPr>
        <p:txBody>
          <a:bodyPr wrap="square" rtlCol="0">
            <a:spAutoFit/>
          </a:bodyPr>
          <a:lstStyle/>
          <a:p>
            <a:pPr algn="ctr"/>
            <a:r>
              <a:rPr lang="en-US" sz="2800" u="sng" dirty="0"/>
              <a:t>Improved Prompt:</a:t>
            </a:r>
          </a:p>
          <a:p>
            <a:r>
              <a:rPr lang="en-US" sz="2800" dirty="0"/>
              <a:t>“Summarize the key sentiment of the following customer reviews. Sentiment should be Positive, Negative, or Neutral. </a:t>
            </a:r>
          </a:p>
          <a:p>
            <a:r>
              <a:rPr lang="en-US" sz="2800" dirty="0"/>
              <a:t>Review: 'The new software update is fantastic and so easy to use!' Sentiment: Positive </a:t>
            </a:r>
          </a:p>
          <a:p>
            <a:r>
              <a:rPr lang="en-US" sz="2800" dirty="0"/>
              <a:t>Review: 'I'm really disappointed with the battery life on this device.' Sentiment: Negative </a:t>
            </a:r>
          </a:p>
          <a:p>
            <a:r>
              <a:rPr lang="en-US" sz="2800" dirty="0"/>
              <a:t>Review: 'The product arrived on time as described.' Sentiment: ”</a:t>
            </a:r>
          </a:p>
        </p:txBody>
      </p:sp>
    </p:spTree>
    <p:extLst>
      <p:ext uri="{BB962C8B-B14F-4D97-AF65-F5344CB8AC3E}">
        <p14:creationId xmlns:p14="http://schemas.microsoft.com/office/powerpoint/2010/main" val="4037711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00A5D-1C73-83B3-14EF-57331206BD50}"/>
              </a:ext>
            </a:extLst>
          </p:cNvPr>
          <p:cNvSpPr>
            <a:spLocks noGrp="1"/>
          </p:cNvSpPr>
          <p:nvPr>
            <p:ph type="title"/>
          </p:nvPr>
        </p:nvSpPr>
        <p:spPr/>
        <p:txBody>
          <a:bodyPr/>
          <a:lstStyle/>
          <a:p>
            <a:r>
              <a:rPr lang="en-US" dirty="0"/>
              <a:t>Tip 5: Explain Your Reasoning</a:t>
            </a:r>
          </a:p>
        </p:txBody>
      </p:sp>
      <p:sp>
        <p:nvSpPr>
          <p:cNvPr id="3" name="Content Placeholder 2">
            <a:extLst>
              <a:ext uri="{FF2B5EF4-FFF2-40B4-BE49-F238E27FC236}">
                <a16:creationId xmlns:a16="http://schemas.microsoft.com/office/drawing/2014/main" id="{4950F1F1-0E1A-3EA9-2E6D-C0C4F1B6E790}"/>
              </a:ext>
            </a:extLst>
          </p:cNvPr>
          <p:cNvSpPr>
            <a:spLocks noGrp="1"/>
          </p:cNvSpPr>
          <p:nvPr>
            <p:ph idx="1"/>
          </p:nvPr>
        </p:nvSpPr>
        <p:spPr/>
        <p:txBody>
          <a:bodyPr/>
          <a:lstStyle/>
          <a:p>
            <a:r>
              <a:rPr lang="en-US" dirty="0"/>
              <a:t>Asking the LLM to “think step by step” can lead to more accurate and logical answers, especially for prompts that require multiple steps to get to the expected output.</a:t>
            </a:r>
          </a:p>
          <a:p>
            <a:r>
              <a:rPr lang="en-US" dirty="0"/>
              <a:t>Note: Most LLMs are trained to do this because it is so effective. </a:t>
            </a:r>
          </a:p>
        </p:txBody>
      </p:sp>
      <p:sp>
        <p:nvSpPr>
          <p:cNvPr id="4" name="TextBox 3">
            <a:extLst>
              <a:ext uri="{FF2B5EF4-FFF2-40B4-BE49-F238E27FC236}">
                <a16:creationId xmlns:a16="http://schemas.microsoft.com/office/drawing/2014/main" id="{BD74A10B-73B3-080B-9071-D31E15B29EDB}"/>
              </a:ext>
            </a:extLst>
          </p:cNvPr>
          <p:cNvSpPr txBox="1"/>
          <p:nvPr/>
        </p:nvSpPr>
        <p:spPr>
          <a:xfrm>
            <a:off x="847619" y="3585795"/>
            <a:ext cx="4708634" cy="2739211"/>
          </a:xfrm>
          <a:prstGeom prst="rect">
            <a:avLst/>
          </a:prstGeom>
          <a:noFill/>
        </p:spPr>
        <p:txBody>
          <a:bodyPr wrap="square" rtlCol="0">
            <a:spAutoFit/>
          </a:bodyPr>
          <a:lstStyle/>
          <a:p>
            <a:pPr algn="ctr"/>
            <a:r>
              <a:rPr lang="en-US" sz="2800" u="sng" dirty="0"/>
              <a:t>Original Prompt:</a:t>
            </a:r>
          </a:p>
          <a:p>
            <a:r>
              <a:rPr lang="en-US" sz="2400" dirty="0"/>
              <a:t>“If a train leaves Chicago at 3 PM traveling at 60 mph, and another train leaves Chicago at 4 PM traveling at 70 mph in the same direction, at what time will the second train catch up to the first?”</a:t>
            </a:r>
          </a:p>
        </p:txBody>
      </p:sp>
      <p:sp>
        <p:nvSpPr>
          <p:cNvPr id="5" name="TextBox 4">
            <a:extLst>
              <a:ext uri="{FF2B5EF4-FFF2-40B4-BE49-F238E27FC236}">
                <a16:creationId xmlns:a16="http://schemas.microsoft.com/office/drawing/2014/main" id="{B83D000B-2D04-A325-C022-439931F72CDB}"/>
              </a:ext>
            </a:extLst>
          </p:cNvPr>
          <p:cNvSpPr txBox="1"/>
          <p:nvPr/>
        </p:nvSpPr>
        <p:spPr>
          <a:xfrm>
            <a:off x="5932518" y="3585795"/>
            <a:ext cx="5421281" cy="3108543"/>
          </a:xfrm>
          <a:prstGeom prst="rect">
            <a:avLst/>
          </a:prstGeom>
          <a:noFill/>
        </p:spPr>
        <p:txBody>
          <a:bodyPr wrap="square" rtlCol="0">
            <a:spAutoFit/>
          </a:bodyPr>
          <a:lstStyle/>
          <a:p>
            <a:pPr algn="ctr"/>
            <a:r>
              <a:rPr lang="en-US" sz="2800" u="sng" dirty="0"/>
              <a:t>Improved Prompt:</a:t>
            </a:r>
          </a:p>
          <a:p>
            <a:r>
              <a:rPr lang="en-US" sz="2400" dirty="0"/>
              <a:t>“If a train leaves Chicago at 3 PM traveling at 60 mph, and another train leaves Chicago at 4 PM traveling at 70 mph in the same direction, at what time will the second train catch up to the first?”. Explain your reasoning step by step</a:t>
            </a:r>
          </a:p>
        </p:txBody>
      </p:sp>
    </p:spTree>
    <p:extLst>
      <p:ext uri="{BB962C8B-B14F-4D97-AF65-F5344CB8AC3E}">
        <p14:creationId xmlns:p14="http://schemas.microsoft.com/office/powerpoint/2010/main" val="384271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681E3-795A-DBB6-B149-FEFA280E5CAD}"/>
              </a:ext>
            </a:extLst>
          </p:cNvPr>
          <p:cNvSpPr>
            <a:spLocks noGrp="1"/>
          </p:cNvSpPr>
          <p:nvPr>
            <p:ph type="title"/>
          </p:nvPr>
        </p:nvSpPr>
        <p:spPr/>
        <p:txBody>
          <a:bodyPr/>
          <a:lstStyle/>
          <a:p>
            <a:r>
              <a:rPr lang="en-US" dirty="0"/>
              <a:t>Tip 6: Iterate and Refine</a:t>
            </a:r>
          </a:p>
        </p:txBody>
      </p:sp>
      <p:sp>
        <p:nvSpPr>
          <p:cNvPr id="3" name="Content Placeholder 2">
            <a:extLst>
              <a:ext uri="{FF2B5EF4-FFF2-40B4-BE49-F238E27FC236}">
                <a16:creationId xmlns:a16="http://schemas.microsoft.com/office/drawing/2014/main" id="{F7BEDE6B-C551-49E7-DCC8-163FAD2DE77E}"/>
              </a:ext>
            </a:extLst>
          </p:cNvPr>
          <p:cNvSpPr>
            <a:spLocks noGrp="1"/>
          </p:cNvSpPr>
          <p:nvPr>
            <p:ph idx="1"/>
          </p:nvPr>
        </p:nvSpPr>
        <p:spPr/>
        <p:txBody>
          <a:bodyPr/>
          <a:lstStyle/>
          <a:p>
            <a:r>
              <a:rPr lang="en-US" dirty="0"/>
              <a:t>After the first prompt and response, you can shape the LLMs future answers by providing specific guidance</a:t>
            </a:r>
          </a:p>
          <a:p>
            <a:pPr lvl="1"/>
            <a:r>
              <a:rPr lang="en-US" dirty="0"/>
              <a:t>“Can you make that more concise”, “Rewrite that in a more formal tone”</a:t>
            </a:r>
          </a:p>
          <a:p>
            <a:pPr lvl="1"/>
            <a:r>
              <a:rPr lang="en-US" dirty="0"/>
              <a:t>“Act as a critic and point out weaknesses in your previous response”</a:t>
            </a:r>
          </a:p>
        </p:txBody>
      </p:sp>
      <p:pic>
        <p:nvPicPr>
          <p:cNvPr id="4" name="Picture 3">
            <a:extLst>
              <a:ext uri="{FF2B5EF4-FFF2-40B4-BE49-F238E27FC236}">
                <a16:creationId xmlns:a16="http://schemas.microsoft.com/office/drawing/2014/main" id="{7057DAE2-19AA-2831-33C0-6D4DE1A38569}"/>
              </a:ext>
            </a:extLst>
          </p:cNvPr>
          <p:cNvPicPr>
            <a:picLocks noChangeAspect="1"/>
          </p:cNvPicPr>
          <p:nvPr/>
        </p:nvPicPr>
        <p:blipFill>
          <a:blip r:embed="rId3"/>
          <a:stretch>
            <a:fillRect/>
          </a:stretch>
        </p:blipFill>
        <p:spPr>
          <a:xfrm>
            <a:off x="474433" y="3679902"/>
            <a:ext cx="5186417" cy="3065862"/>
          </a:xfrm>
          <a:prstGeom prst="rect">
            <a:avLst/>
          </a:prstGeom>
        </p:spPr>
      </p:pic>
      <p:pic>
        <p:nvPicPr>
          <p:cNvPr id="5" name="Picture 4">
            <a:extLst>
              <a:ext uri="{FF2B5EF4-FFF2-40B4-BE49-F238E27FC236}">
                <a16:creationId xmlns:a16="http://schemas.microsoft.com/office/drawing/2014/main" id="{B6F6E554-C283-BB3E-4882-264EF25FCCFB}"/>
              </a:ext>
            </a:extLst>
          </p:cNvPr>
          <p:cNvPicPr>
            <a:picLocks noChangeAspect="1"/>
          </p:cNvPicPr>
          <p:nvPr/>
        </p:nvPicPr>
        <p:blipFill>
          <a:blip r:embed="rId4"/>
          <a:stretch>
            <a:fillRect/>
          </a:stretch>
        </p:blipFill>
        <p:spPr>
          <a:xfrm>
            <a:off x="6179765" y="3677543"/>
            <a:ext cx="5788889" cy="3017151"/>
          </a:xfrm>
          <a:prstGeom prst="rect">
            <a:avLst/>
          </a:prstGeom>
        </p:spPr>
      </p:pic>
    </p:spTree>
    <p:extLst>
      <p:ext uri="{BB962C8B-B14F-4D97-AF65-F5344CB8AC3E}">
        <p14:creationId xmlns:p14="http://schemas.microsoft.com/office/powerpoint/2010/main" val="1125356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3EC77-C7F0-D430-468E-D5EB8757ED9D}"/>
              </a:ext>
            </a:extLst>
          </p:cNvPr>
          <p:cNvSpPr>
            <a:spLocks noGrp="1"/>
          </p:cNvSpPr>
          <p:nvPr>
            <p:ph type="title"/>
          </p:nvPr>
        </p:nvSpPr>
        <p:spPr/>
        <p:txBody>
          <a:bodyPr/>
          <a:lstStyle/>
          <a:p>
            <a:r>
              <a:rPr lang="en-US" dirty="0"/>
              <a:t>Tip 7: Make the LLM ask you Questions</a:t>
            </a:r>
          </a:p>
        </p:txBody>
      </p:sp>
      <p:sp>
        <p:nvSpPr>
          <p:cNvPr id="3" name="Content Placeholder 2">
            <a:extLst>
              <a:ext uri="{FF2B5EF4-FFF2-40B4-BE49-F238E27FC236}">
                <a16:creationId xmlns:a16="http://schemas.microsoft.com/office/drawing/2014/main" id="{FFD1B031-9FEE-5F81-63D5-846C9B372DA0}"/>
              </a:ext>
            </a:extLst>
          </p:cNvPr>
          <p:cNvSpPr>
            <a:spLocks noGrp="1"/>
          </p:cNvSpPr>
          <p:nvPr>
            <p:ph idx="1"/>
          </p:nvPr>
        </p:nvSpPr>
        <p:spPr/>
        <p:txBody>
          <a:bodyPr/>
          <a:lstStyle/>
          <a:p>
            <a:r>
              <a:rPr lang="en-US" dirty="0"/>
              <a:t>For complex prompts, ask the LLM to provide you a list of questions to answer before completing the task</a:t>
            </a:r>
          </a:p>
          <a:p>
            <a:r>
              <a:rPr lang="en-US" dirty="0"/>
              <a:t>This helps provide more specific, clear context to the LLM </a:t>
            </a:r>
          </a:p>
        </p:txBody>
      </p:sp>
      <p:pic>
        <p:nvPicPr>
          <p:cNvPr id="4" name="Picture 3">
            <a:extLst>
              <a:ext uri="{FF2B5EF4-FFF2-40B4-BE49-F238E27FC236}">
                <a16:creationId xmlns:a16="http://schemas.microsoft.com/office/drawing/2014/main" id="{089C4CB7-A033-7EB6-D17C-399622020E6E}"/>
              </a:ext>
            </a:extLst>
          </p:cNvPr>
          <p:cNvPicPr>
            <a:picLocks noChangeAspect="1"/>
          </p:cNvPicPr>
          <p:nvPr/>
        </p:nvPicPr>
        <p:blipFill>
          <a:blip r:embed="rId3"/>
          <a:stretch>
            <a:fillRect/>
          </a:stretch>
        </p:blipFill>
        <p:spPr>
          <a:xfrm>
            <a:off x="628254" y="3429000"/>
            <a:ext cx="5940712" cy="3282243"/>
          </a:xfrm>
          <a:prstGeom prst="rect">
            <a:avLst/>
          </a:prstGeom>
        </p:spPr>
      </p:pic>
      <p:pic>
        <p:nvPicPr>
          <p:cNvPr id="5" name="Picture 4">
            <a:extLst>
              <a:ext uri="{FF2B5EF4-FFF2-40B4-BE49-F238E27FC236}">
                <a16:creationId xmlns:a16="http://schemas.microsoft.com/office/drawing/2014/main" id="{269CB1BA-D32D-52D9-4E2A-59AD3FCEA3DE}"/>
              </a:ext>
            </a:extLst>
          </p:cNvPr>
          <p:cNvPicPr>
            <a:picLocks noChangeAspect="1"/>
          </p:cNvPicPr>
          <p:nvPr/>
        </p:nvPicPr>
        <p:blipFill>
          <a:blip r:embed="rId4"/>
          <a:stretch>
            <a:fillRect/>
          </a:stretch>
        </p:blipFill>
        <p:spPr>
          <a:xfrm>
            <a:off x="7394472" y="3370678"/>
            <a:ext cx="4437548" cy="3340564"/>
          </a:xfrm>
          <a:prstGeom prst="rect">
            <a:avLst/>
          </a:prstGeom>
        </p:spPr>
      </p:pic>
    </p:spTree>
    <p:extLst>
      <p:ext uri="{BB962C8B-B14F-4D97-AF65-F5344CB8AC3E}">
        <p14:creationId xmlns:p14="http://schemas.microsoft.com/office/powerpoint/2010/main" val="883808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EDFAD-62A0-F575-A564-04828C77BF69}"/>
              </a:ext>
            </a:extLst>
          </p:cNvPr>
          <p:cNvSpPr>
            <a:spLocks noGrp="1"/>
          </p:cNvSpPr>
          <p:nvPr>
            <p:ph type="title"/>
          </p:nvPr>
        </p:nvSpPr>
        <p:spPr/>
        <p:txBody>
          <a:bodyPr/>
          <a:lstStyle/>
          <a:p>
            <a:r>
              <a:rPr lang="en-US" dirty="0"/>
              <a:t>Tip 8: Specify your Desired Output</a:t>
            </a:r>
          </a:p>
        </p:txBody>
      </p:sp>
      <p:sp>
        <p:nvSpPr>
          <p:cNvPr id="3" name="Content Placeholder 2">
            <a:extLst>
              <a:ext uri="{FF2B5EF4-FFF2-40B4-BE49-F238E27FC236}">
                <a16:creationId xmlns:a16="http://schemas.microsoft.com/office/drawing/2014/main" id="{7D290AB5-7857-B023-C99B-5A3306B506CC}"/>
              </a:ext>
            </a:extLst>
          </p:cNvPr>
          <p:cNvSpPr>
            <a:spLocks noGrp="1"/>
          </p:cNvSpPr>
          <p:nvPr>
            <p:ph idx="1"/>
          </p:nvPr>
        </p:nvSpPr>
        <p:spPr/>
        <p:txBody>
          <a:bodyPr/>
          <a:lstStyle/>
          <a:p>
            <a:r>
              <a:rPr lang="en-US" dirty="0"/>
              <a:t>Be explicit in what you want the LLM to generate</a:t>
            </a:r>
          </a:p>
          <a:p>
            <a:pPr lvl="1"/>
            <a:r>
              <a:rPr lang="en-US" dirty="0"/>
              <a:t>“Generate a 50 word summary” vs. “Generate a 2 page report”</a:t>
            </a:r>
          </a:p>
          <a:p>
            <a:pPr lvl="1"/>
            <a:r>
              <a:rPr lang="en-US" dirty="0"/>
              <a:t>“Use a formal tone” vs. “Use a humorous tone”</a:t>
            </a:r>
          </a:p>
          <a:p>
            <a:pPr lvl="1"/>
            <a:endParaRPr lang="en-US" dirty="0"/>
          </a:p>
        </p:txBody>
      </p:sp>
      <p:pic>
        <p:nvPicPr>
          <p:cNvPr id="7" name="Picture 6">
            <a:extLst>
              <a:ext uri="{FF2B5EF4-FFF2-40B4-BE49-F238E27FC236}">
                <a16:creationId xmlns:a16="http://schemas.microsoft.com/office/drawing/2014/main" id="{BD5612DB-CFA0-33F6-287C-1D9BE3B1D65B}"/>
              </a:ext>
            </a:extLst>
          </p:cNvPr>
          <p:cNvPicPr>
            <a:picLocks noChangeAspect="1"/>
          </p:cNvPicPr>
          <p:nvPr/>
        </p:nvPicPr>
        <p:blipFill>
          <a:blip r:embed="rId3"/>
          <a:stretch>
            <a:fillRect/>
          </a:stretch>
        </p:blipFill>
        <p:spPr>
          <a:xfrm>
            <a:off x="5376656" y="4444259"/>
            <a:ext cx="6398410" cy="2268092"/>
          </a:xfrm>
          <a:prstGeom prst="rect">
            <a:avLst/>
          </a:prstGeom>
        </p:spPr>
      </p:pic>
      <p:pic>
        <p:nvPicPr>
          <p:cNvPr id="6" name="Picture 5">
            <a:extLst>
              <a:ext uri="{FF2B5EF4-FFF2-40B4-BE49-F238E27FC236}">
                <a16:creationId xmlns:a16="http://schemas.microsoft.com/office/drawing/2014/main" id="{1ABE4A87-F54D-59C7-9933-991163A4EAF8}"/>
              </a:ext>
            </a:extLst>
          </p:cNvPr>
          <p:cNvPicPr>
            <a:picLocks noChangeAspect="1"/>
          </p:cNvPicPr>
          <p:nvPr/>
        </p:nvPicPr>
        <p:blipFill>
          <a:blip r:embed="rId4"/>
          <a:stretch>
            <a:fillRect/>
          </a:stretch>
        </p:blipFill>
        <p:spPr>
          <a:xfrm>
            <a:off x="186154" y="3429000"/>
            <a:ext cx="6398410" cy="1826987"/>
          </a:xfrm>
          <a:prstGeom prst="rect">
            <a:avLst/>
          </a:prstGeom>
        </p:spPr>
      </p:pic>
    </p:spTree>
    <p:extLst>
      <p:ext uri="{BB962C8B-B14F-4D97-AF65-F5344CB8AC3E}">
        <p14:creationId xmlns:p14="http://schemas.microsoft.com/office/powerpoint/2010/main" val="1953263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A8126-3234-5515-92F2-F2083DC2DA5F}"/>
              </a:ext>
            </a:extLst>
          </p:cNvPr>
          <p:cNvSpPr>
            <a:spLocks noGrp="1"/>
          </p:cNvSpPr>
          <p:nvPr>
            <p:ph type="title"/>
          </p:nvPr>
        </p:nvSpPr>
        <p:spPr/>
        <p:txBody>
          <a:bodyPr/>
          <a:lstStyle/>
          <a:p>
            <a:r>
              <a:rPr lang="en-US" dirty="0"/>
              <a:t>AI Tools Buffet</a:t>
            </a:r>
          </a:p>
        </p:txBody>
      </p:sp>
      <p:sp>
        <p:nvSpPr>
          <p:cNvPr id="3" name="Content Placeholder 2">
            <a:extLst>
              <a:ext uri="{FF2B5EF4-FFF2-40B4-BE49-F238E27FC236}">
                <a16:creationId xmlns:a16="http://schemas.microsoft.com/office/drawing/2014/main" id="{336E9D73-0CB3-A6CA-B54A-1729C75E8E96}"/>
              </a:ext>
            </a:extLst>
          </p:cNvPr>
          <p:cNvSpPr>
            <a:spLocks noGrp="1"/>
          </p:cNvSpPr>
          <p:nvPr>
            <p:ph idx="1"/>
          </p:nvPr>
        </p:nvSpPr>
        <p:spPr/>
        <p:txBody>
          <a:bodyPr numCol="2">
            <a:normAutofit/>
          </a:bodyPr>
          <a:lstStyle/>
          <a:p>
            <a:r>
              <a:rPr lang="en-US" sz="3200" dirty="0"/>
              <a:t>Large Language Models for General Use</a:t>
            </a:r>
          </a:p>
          <a:p>
            <a:r>
              <a:rPr lang="en-US" sz="3200" dirty="0"/>
              <a:t>Deep Research</a:t>
            </a:r>
          </a:p>
          <a:p>
            <a:r>
              <a:rPr lang="en-US" sz="3200" dirty="0"/>
              <a:t>Automatic Notetaking</a:t>
            </a:r>
          </a:p>
          <a:p>
            <a:r>
              <a:rPr lang="en-US" sz="3200" dirty="0"/>
              <a:t>Presentation Generation</a:t>
            </a:r>
          </a:p>
          <a:p>
            <a:r>
              <a:rPr lang="en-US" sz="3200" dirty="0"/>
              <a:t>Image Generation</a:t>
            </a:r>
          </a:p>
          <a:p>
            <a:r>
              <a:rPr lang="en-US" sz="3200" dirty="0"/>
              <a:t>Video Generation</a:t>
            </a:r>
          </a:p>
          <a:p>
            <a:r>
              <a:rPr lang="en-US" sz="3200" dirty="0"/>
              <a:t>Code Generation</a:t>
            </a:r>
          </a:p>
          <a:p>
            <a:r>
              <a:rPr lang="en-US" sz="3200" dirty="0"/>
              <a:t>Automation</a:t>
            </a:r>
          </a:p>
          <a:p>
            <a:r>
              <a:rPr lang="en-US" sz="3200" dirty="0"/>
              <a:t>Proposal Generation </a:t>
            </a:r>
          </a:p>
        </p:txBody>
      </p:sp>
    </p:spTree>
    <p:extLst>
      <p:ext uri="{BB962C8B-B14F-4D97-AF65-F5344CB8AC3E}">
        <p14:creationId xmlns:p14="http://schemas.microsoft.com/office/powerpoint/2010/main" val="122772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AA32D-6B01-EB16-5784-242140511B37}"/>
              </a:ext>
            </a:extLst>
          </p:cNvPr>
          <p:cNvSpPr>
            <a:spLocks noGrp="1"/>
          </p:cNvSpPr>
          <p:nvPr>
            <p:ph type="title"/>
          </p:nvPr>
        </p:nvSpPr>
        <p:spPr/>
        <p:txBody>
          <a:bodyPr/>
          <a:lstStyle/>
          <a:p>
            <a:r>
              <a:rPr lang="en-US" dirty="0"/>
              <a:t>LLMs for General Use (Free Tier)</a:t>
            </a:r>
          </a:p>
        </p:txBody>
      </p:sp>
      <p:pic>
        <p:nvPicPr>
          <p:cNvPr id="4" name="Picture 3">
            <a:extLst>
              <a:ext uri="{FF2B5EF4-FFF2-40B4-BE49-F238E27FC236}">
                <a16:creationId xmlns:a16="http://schemas.microsoft.com/office/drawing/2014/main" id="{82EFA729-5419-EFB5-9FBA-3336AF20C7D4}"/>
              </a:ext>
            </a:extLst>
          </p:cNvPr>
          <p:cNvPicPr>
            <a:picLocks noChangeAspect="1"/>
          </p:cNvPicPr>
          <p:nvPr/>
        </p:nvPicPr>
        <p:blipFill>
          <a:blip r:embed="rId2"/>
          <a:stretch>
            <a:fillRect/>
          </a:stretch>
        </p:blipFill>
        <p:spPr>
          <a:xfrm>
            <a:off x="880440" y="2564782"/>
            <a:ext cx="5116381" cy="2575931"/>
          </a:xfrm>
          <a:prstGeom prst="rect">
            <a:avLst/>
          </a:prstGeom>
        </p:spPr>
      </p:pic>
      <p:pic>
        <p:nvPicPr>
          <p:cNvPr id="5" name="Picture 4">
            <a:extLst>
              <a:ext uri="{FF2B5EF4-FFF2-40B4-BE49-F238E27FC236}">
                <a16:creationId xmlns:a16="http://schemas.microsoft.com/office/drawing/2014/main" id="{ED198DD7-519C-7320-1113-3C8B171F6882}"/>
              </a:ext>
            </a:extLst>
          </p:cNvPr>
          <p:cNvPicPr>
            <a:picLocks noChangeAspect="1"/>
          </p:cNvPicPr>
          <p:nvPr/>
        </p:nvPicPr>
        <p:blipFill>
          <a:blip r:embed="rId3"/>
          <a:stretch>
            <a:fillRect/>
          </a:stretch>
        </p:blipFill>
        <p:spPr>
          <a:xfrm>
            <a:off x="6310347" y="2564782"/>
            <a:ext cx="5725535" cy="1630867"/>
          </a:xfrm>
          <a:prstGeom prst="rect">
            <a:avLst/>
          </a:prstGeom>
        </p:spPr>
      </p:pic>
      <p:sp>
        <p:nvSpPr>
          <p:cNvPr id="6" name="TextBox 5">
            <a:extLst>
              <a:ext uri="{FF2B5EF4-FFF2-40B4-BE49-F238E27FC236}">
                <a16:creationId xmlns:a16="http://schemas.microsoft.com/office/drawing/2014/main" id="{B8ABF7F5-553E-71FB-7525-AF58FA3560D0}"/>
              </a:ext>
            </a:extLst>
          </p:cNvPr>
          <p:cNvSpPr txBox="1"/>
          <p:nvPr/>
        </p:nvSpPr>
        <p:spPr>
          <a:xfrm>
            <a:off x="2548803" y="2171700"/>
            <a:ext cx="177965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dirty="0"/>
              <a:t>OpenAI ChatGPT</a:t>
            </a:r>
          </a:p>
        </p:txBody>
      </p:sp>
      <p:sp>
        <p:nvSpPr>
          <p:cNvPr id="7" name="TextBox 6">
            <a:extLst>
              <a:ext uri="{FF2B5EF4-FFF2-40B4-BE49-F238E27FC236}">
                <a16:creationId xmlns:a16="http://schemas.microsoft.com/office/drawing/2014/main" id="{C06A1EE7-9F5A-BC31-214E-61185F3A358A}"/>
              </a:ext>
            </a:extLst>
          </p:cNvPr>
          <p:cNvSpPr txBox="1"/>
          <p:nvPr/>
        </p:nvSpPr>
        <p:spPr>
          <a:xfrm>
            <a:off x="8283287" y="2171700"/>
            <a:ext cx="1606530"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dirty="0"/>
              <a:t>Google Gemini</a:t>
            </a:r>
          </a:p>
        </p:txBody>
      </p:sp>
      <p:pic>
        <p:nvPicPr>
          <p:cNvPr id="3074" name="Picture 2" descr="Download ChatGPT Logo - Chat gpt Icon ...">
            <a:extLst>
              <a:ext uri="{FF2B5EF4-FFF2-40B4-BE49-F238E27FC236}">
                <a16:creationId xmlns:a16="http://schemas.microsoft.com/office/drawing/2014/main" id="{CEF89C7B-2E0B-94FC-A034-FFAB062507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0765" y="1658020"/>
            <a:ext cx="834895" cy="83489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3BCED2AE-2054-F6CC-905D-5713CBD374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3150" y="1941821"/>
            <a:ext cx="1499300" cy="55109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EBB77A2-1305-D783-3F6C-1C2E9C78930A}"/>
              </a:ext>
            </a:extLst>
          </p:cNvPr>
          <p:cNvSpPr txBox="1"/>
          <p:nvPr/>
        </p:nvSpPr>
        <p:spPr>
          <a:xfrm>
            <a:off x="2640156" y="5849034"/>
            <a:ext cx="6911687"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For both platforms, on the free tier you get access to image generation, web searches, deep research, and general conversation. However, both have rate limits and use a weaker model.</a:t>
            </a:r>
          </a:p>
        </p:txBody>
      </p:sp>
    </p:spTree>
    <p:extLst>
      <p:ext uri="{BB962C8B-B14F-4D97-AF65-F5344CB8AC3E}">
        <p14:creationId xmlns:p14="http://schemas.microsoft.com/office/powerpoint/2010/main" val="560383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EF283-B6A9-0DFD-5654-9DD77E22F1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10B577-CB22-E2E2-1BEB-10237E0BF9A5}"/>
              </a:ext>
            </a:extLst>
          </p:cNvPr>
          <p:cNvSpPr>
            <a:spLocks noGrp="1"/>
          </p:cNvSpPr>
          <p:nvPr>
            <p:ph type="title"/>
          </p:nvPr>
        </p:nvSpPr>
        <p:spPr/>
        <p:txBody>
          <a:bodyPr/>
          <a:lstStyle/>
          <a:p>
            <a:r>
              <a:rPr lang="en-US" dirty="0"/>
              <a:t>LLMs for General Use (Paid Tier)</a:t>
            </a:r>
          </a:p>
        </p:txBody>
      </p:sp>
      <p:sp>
        <p:nvSpPr>
          <p:cNvPr id="6" name="TextBox 5">
            <a:extLst>
              <a:ext uri="{FF2B5EF4-FFF2-40B4-BE49-F238E27FC236}">
                <a16:creationId xmlns:a16="http://schemas.microsoft.com/office/drawing/2014/main" id="{9D0C7509-BEF4-F08F-A49D-B8126B0DBCE6}"/>
              </a:ext>
            </a:extLst>
          </p:cNvPr>
          <p:cNvSpPr txBox="1"/>
          <p:nvPr/>
        </p:nvSpPr>
        <p:spPr>
          <a:xfrm>
            <a:off x="3780938" y="2774588"/>
            <a:ext cx="177965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dirty="0"/>
              <a:t>OpenAI ChatGPT</a:t>
            </a:r>
          </a:p>
        </p:txBody>
      </p:sp>
      <p:sp>
        <p:nvSpPr>
          <p:cNvPr id="7" name="TextBox 6">
            <a:extLst>
              <a:ext uri="{FF2B5EF4-FFF2-40B4-BE49-F238E27FC236}">
                <a16:creationId xmlns:a16="http://schemas.microsoft.com/office/drawing/2014/main" id="{0EA41E8C-D555-06E1-DF87-B22FE42858E8}"/>
              </a:ext>
            </a:extLst>
          </p:cNvPr>
          <p:cNvSpPr txBox="1"/>
          <p:nvPr/>
        </p:nvSpPr>
        <p:spPr>
          <a:xfrm>
            <a:off x="7491552" y="2115945"/>
            <a:ext cx="1606530"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dirty="0"/>
              <a:t>Google Gemini</a:t>
            </a:r>
          </a:p>
        </p:txBody>
      </p:sp>
      <p:pic>
        <p:nvPicPr>
          <p:cNvPr id="3074" name="Picture 2" descr="Download ChatGPT Logo - Chat gpt Icon ...">
            <a:extLst>
              <a:ext uri="{FF2B5EF4-FFF2-40B4-BE49-F238E27FC236}">
                <a16:creationId xmlns:a16="http://schemas.microsoft.com/office/drawing/2014/main" id="{4B8D135B-BDF1-0CE7-D82F-E89A13AB90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4784" y="3329360"/>
            <a:ext cx="834895" cy="83489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58CDB81D-CAFA-4715-EBA5-A287CA5AA5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1415" y="1886066"/>
            <a:ext cx="1499300" cy="55109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A89819B-B915-7807-D2B1-FD5F0DF2C7B0}"/>
              </a:ext>
            </a:extLst>
          </p:cNvPr>
          <p:cNvSpPr txBox="1"/>
          <p:nvPr/>
        </p:nvSpPr>
        <p:spPr>
          <a:xfrm>
            <a:off x="2026920" y="6136168"/>
            <a:ext cx="8290559"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For both platforms, the paid version is $20/month. Highly recommended if you use ChatGPT daily. The improved models are much better than the free tier models</a:t>
            </a:r>
          </a:p>
        </p:txBody>
      </p:sp>
      <p:pic>
        <p:nvPicPr>
          <p:cNvPr id="4098" name="Picture 2" descr="o3 just dropped : r/ChatGPTPro">
            <a:extLst>
              <a:ext uri="{FF2B5EF4-FFF2-40B4-BE49-F238E27FC236}">
                <a16:creationId xmlns:a16="http://schemas.microsoft.com/office/drawing/2014/main" id="{D6536378-3FCF-336F-6A23-3FD8FC19002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597"/>
          <a:stretch>
            <a:fillRect/>
          </a:stretch>
        </p:blipFill>
        <p:spPr bwMode="auto">
          <a:xfrm>
            <a:off x="740928" y="1658020"/>
            <a:ext cx="2706677" cy="407022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168FB5A-41B1-34E0-C463-49C5F80608F1}"/>
              </a:ext>
            </a:extLst>
          </p:cNvPr>
          <p:cNvPicPr>
            <a:picLocks noChangeAspect="1"/>
          </p:cNvPicPr>
          <p:nvPr/>
        </p:nvPicPr>
        <p:blipFill>
          <a:blip r:embed="rId5"/>
          <a:stretch>
            <a:fillRect/>
          </a:stretch>
        </p:blipFill>
        <p:spPr>
          <a:xfrm>
            <a:off x="6994421" y="2579622"/>
            <a:ext cx="3531374" cy="3084634"/>
          </a:xfrm>
          <a:prstGeom prst="rect">
            <a:avLst/>
          </a:prstGeom>
        </p:spPr>
      </p:pic>
    </p:spTree>
    <p:extLst>
      <p:ext uri="{BB962C8B-B14F-4D97-AF65-F5344CB8AC3E}">
        <p14:creationId xmlns:p14="http://schemas.microsoft.com/office/powerpoint/2010/main" val="1438702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940B2-F741-EE46-5749-778287EE93FD}"/>
              </a:ext>
            </a:extLst>
          </p:cNvPr>
          <p:cNvSpPr>
            <a:spLocks noGrp="1"/>
          </p:cNvSpPr>
          <p:nvPr>
            <p:ph type="title"/>
          </p:nvPr>
        </p:nvSpPr>
        <p:spPr/>
        <p:txBody>
          <a:bodyPr/>
          <a:lstStyle/>
          <a:p>
            <a:r>
              <a:rPr lang="en-US" dirty="0"/>
              <a:t>Deep Research</a:t>
            </a:r>
          </a:p>
        </p:txBody>
      </p:sp>
      <p:sp>
        <p:nvSpPr>
          <p:cNvPr id="3" name="Content Placeholder 2">
            <a:extLst>
              <a:ext uri="{FF2B5EF4-FFF2-40B4-BE49-F238E27FC236}">
                <a16:creationId xmlns:a16="http://schemas.microsoft.com/office/drawing/2014/main" id="{805EC60E-44FE-DBE7-3413-ED06E54A05BB}"/>
              </a:ext>
            </a:extLst>
          </p:cNvPr>
          <p:cNvSpPr>
            <a:spLocks noGrp="1"/>
          </p:cNvSpPr>
          <p:nvPr>
            <p:ph idx="1"/>
          </p:nvPr>
        </p:nvSpPr>
        <p:spPr/>
        <p:txBody>
          <a:bodyPr>
            <a:normAutofit fontScale="92500" lnSpcReduction="10000"/>
          </a:bodyPr>
          <a:lstStyle/>
          <a:p>
            <a:r>
              <a:rPr lang="en-US" dirty="0"/>
              <a:t>Deep Research is best for complex tasks where you would normally Google multiple times before getting an answer (e.g., planning a trip, doing market analysis, learning about a new customer)</a:t>
            </a:r>
          </a:p>
          <a:p>
            <a:r>
              <a:rPr lang="en-US" dirty="0"/>
              <a:t>Prompt: “I'm planning to meet with the leadership team of Leadership Greater Huntsville. I don't know much about their organization. Can you identify the leadership team, major initiatives, and programs that Leadership Greater Huntsville runs? What is their mission and vision for the Huntsville community?"</a:t>
            </a:r>
          </a:p>
          <a:p>
            <a:pPr lvl="1"/>
            <a:r>
              <a:rPr lang="en-US" dirty="0"/>
              <a:t>Example without Deep Research: </a:t>
            </a:r>
            <a:r>
              <a:rPr lang="en-US" dirty="0">
                <a:hlinkClick r:id="rId2"/>
              </a:rPr>
              <a:t>https://chatgpt.com/share/683f1176-bae8-8011-9acc-48a2063a5343</a:t>
            </a:r>
            <a:endParaRPr lang="en-US" dirty="0"/>
          </a:p>
          <a:p>
            <a:pPr lvl="1"/>
            <a:r>
              <a:rPr lang="en-US" dirty="0"/>
              <a:t>Example with Deep Research: </a:t>
            </a:r>
            <a:r>
              <a:rPr lang="en-US" dirty="0">
                <a:hlinkClick r:id="rId3"/>
              </a:rPr>
              <a:t>https://chatgpt.com/share/683f1143-b634-8011-b63e-e961dcb3c1a8</a:t>
            </a:r>
            <a:endParaRPr lang="en-US" dirty="0"/>
          </a:p>
          <a:p>
            <a:pPr lvl="1"/>
            <a:r>
              <a:rPr lang="en-US" dirty="0"/>
              <a:t>Example with Gemini Deep Research: </a:t>
            </a:r>
            <a:r>
              <a:rPr lang="en-US" dirty="0">
                <a:hlinkClick r:id="rId4"/>
              </a:rPr>
              <a:t>https://g.co/gemini/share/2422229f46e5</a:t>
            </a:r>
            <a:r>
              <a:rPr lang="en-US" dirty="0"/>
              <a:t> </a:t>
            </a:r>
          </a:p>
        </p:txBody>
      </p:sp>
    </p:spTree>
    <p:extLst>
      <p:ext uri="{BB962C8B-B14F-4D97-AF65-F5344CB8AC3E}">
        <p14:creationId xmlns:p14="http://schemas.microsoft.com/office/powerpoint/2010/main" val="716885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889C6-926F-BC95-13EC-E900C73D2A54}"/>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064BA909-2231-829F-58CB-CF486D6B58F6}"/>
              </a:ext>
            </a:extLst>
          </p:cNvPr>
          <p:cNvSpPr>
            <a:spLocks noGrp="1"/>
          </p:cNvSpPr>
          <p:nvPr>
            <p:ph idx="1"/>
          </p:nvPr>
        </p:nvSpPr>
        <p:spPr/>
        <p:txBody>
          <a:bodyPr/>
          <a:lstStyle/>
          <a:p>
            <a:r>
              <a:rPr lang="en-US" dirty="0"/>
              <a:t>AI Buzz: What is AI and Why now?</a:t>
            </a:r>
          </a:p>
          <a:p>
            <a:r>
              <a:rPr lang="en-US" dirty="0"/>
              <a:t>Brief introduction to Large Language Models</a:t>
            </a:r>
          </a:p>
          <a:p>
            <a:r>
              <a:rPr lang="en-US" dirty="0"/>
              <a:t>Improving your ChatGPT usage</a:t>
            </a:r>
          </a:p>
          <a:p>
            <a:r>
              <a:rPr lang="en-US" dirty="0"/>
              <a:t>Other AI tools to level up your work</a:t>
            </a:r>
          </a:p>
          <a:p>
            <a:r>
              <a:rPr lang="en-US" dirty="0"/>
              <a:t>Q&amp;A</a:t>
            </a:r>
          </a:p>
        </p:txBody>
      </p:sp>
    </p:spTree>
    <p:extLst>
      <p:ext uri="{BB962C8B-B14F-4D97-AF65-F5344CB8AC3E}">
        <p14:creationId xmlns:p14="http://schemas.microsoft.com/office/powerpoint/2010/main" val="3728599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46C83-B129-DE59-C469-8ECECC7C1240}"/>
              </a:ext>
            </a:extLst>
          </p:cNvPr>
          <p:cNvSpPr>
            <a:spLocks noGrp="1"/>
          </p:cNvSpPr>
          <p:nvPr>
            <p:ph type="title"/>
          </p:nvPr>
        </p:nvSpPr>
        <p:spPr/>
        <p:txBody>
          <a:bodyPr/>
          <a:lstStyle/>
          <a:p>
            <a:r>
              <a:rPr lang="en-US" dirty="0"/>
              <a:t>Automated Notetaking</a:t>
            </a:r>
          </a:p>
        </p:txBody>
      </p:sp>
      <p:sp>
        <p:nvSpPr>
          <p:cNvPr id="3" name="Content Placeholder 2">
            <a:extLst>
              <a:ext uri="{FF2B5EF4-FFF2-40B4-BE49-F238E27FC236}">
                <a16:creationId xmlns:a16="http://schemas.microsoft.com/office/drawing/2014/main" id="{A28E07B1-D8EA-2F42-1769-FB241A0B0F94}"/>
              </a:ext>
            </a:extLst>
          </p:cNvPr>
          <p:cNvSpPr>
            <a:spLocks noGrp="1"/>
          </p:cNvSpPr>
          <p:nvPr>
            <p:ph idx="1"/>
          </p:nvPr>
        </p:nvSpPr>
        <p:spPr>
          <a:xfrm>
            <a:off x="1371599" y="2286000"/>
            <a:ext cx="5322599" cy="3581400"/>
          </a:xfrm>
        </p:spPr>
        <p:txBody>
          <a:bodyPr/>
          <a:lstStyle/>
          <a:p>
            <a:r>
              <a:rPr lang="en-US" dirty="0"/>
              <a:t>Application joins your Zoom, Google Meet, Teams call to capture notes</a:t>
            </a:r>
          </a:p>
          <a:p>
            <a:r>
              <a:rPr lang="en-US" dirty="0"/>
              <a:t>Tools provide meeting transcripts, summaries, action items, and attendee lists</a:t>
            </a:r>
          </a:p>
          <a:p>
            <a:r>
              <a:rPr lang="en-US" dirty="0"/>
              <a:t>Some examples:</a:t>
            </a:r>
          </a:p>
          <a:p>
            <a:pPr lvl="1"/>
            <a:r>
              <a:rPr lang="en-US" dirty="0"/>
              <a:t>Otter AI (Free and Paid Versions</a:t>
            </a:r>
          </a:p>
          <a:p>
            <a:pPr lvl="1"/>
            <a:r>
              <a:rPr lang="en-US" dirty="0"/>
              <a:t>Fireflies AI (Free and Paid Versions)</a:t>
            </a:r>
          </a:p>
          <a:p>
            <a:endParaRPr lang="en-US" dirty="0"/>
          </a:p>
          <a:p>
            <a:pPr lvl="1"/>
            <a:endParaRPr lang="en-US" dirty="0"/>
          </a:p>
        </p:txBody>
      </p:sp>
      <p:pic>
        <p:nvPicPr>
          <p:cNvPr id="4" name="Picture 3">
            <a:extLst>
              <a:ext uri="{FF2B5EF4-FFF2-40B4-BE49-F238E27FC236}">
                <a16:creationId xmlns:a16="http://schemas.microsoft.com/office/drawing/2014/main" id="{61E11DF6-BD0A-C102-487F-174DDEA9FC24}"/>
              </a:ext>
            </a:extLst>
          </p:cNvPr>
          <p:cNvPicPr>
            <a:picLocks noChangeAspect="1"/>
          </p:cNvPicPr>
          <p:nvPr/>
        </p:nvPicPr>
        <p:blipFill>
          <a:blip r:embed="rId2"/>
          <a:stretch>
            <a:fillRect/>
          </a:stretch>
        </p:blipFill>
        <p:spPr>
          <a:xfrm>
            <a:off x="7240608" y="0"/>
            <a:ext cx="4731310" cy="3581400"/>
          </a:xfrm>
          <a:prstGeom prst="rect">
            <a:avLst/>
          </a:prstGeom>
        </p:spPr>
      </p:pic>
      <p:pic>
        <p:nvPicPr>
          <p:cNvPr id="6" name="Picture 5">
            <a:extLst>
              <a:ext uri="{FF2B5EF4-FFF2-40B4-BE49-F238E27FC236}">
                <a16:creationId xmlns:a16="http://schemas.microsoft.com/office/drawing/2014/main" id="{29683C87-8DD8-D716-4A25-E752D23868AE}"/>
              </a:ext>
            </a:extLst>
          </p:cNvPr>
          <p:cNvPicPr>
            <a:picLocks noChangeAspect="1"/>
          </p:cNvPicPr>
          <p:nvPr/>
        </p:nvPicPr>
        <p:blipFill>
          <a:blip r:embed="rId3"/>
          <a:stretch>
            <a:fillRect/>
          </a:stretch>
        </p:blipFill>
        <p:spPr>
          <a:xfrm>
            <a:off x="6694198" y="3581400"/>
            <a:ext cx="5322600" cy="3163688"/>
          </a:xfrm>
          <a:prstGeom prst="rect">
            <a:avLst/>
          </a:prstGeom>
        </p:spPr>
      </p:pic>
    </p:spTree>
    <p:extLst>
      <p:ext uri="{BB962C8B-B14F-4D97-AF65-F5344CB8AC3E}">
        <p14:creationId xmlns:p14="http://schemas.microsoft.com/office/powerpoint/2010/main" val="1982600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DF9B8-A65D-3817-E490-B6C607AA9CAB}"/>
              </a:ext>
            </a:extLst>
          </p:cNvPr>
          <p:cNvSpPr>
            <a:spLocks noGrp="1"/>
          </p:cNvSpPr>
          <p:nvPr>
            <p:ph type="title"/>
          </p:nvPr>
        </p:nvSpPr>
        <p:spPr/>
        <p:txBody>
          <a:bodyPr/>
          <a:lstStyle/>
          <a:p>
            <a:r>
              <a:rPr lang="en-US" dirty="0"/>
              <a:t>Presentation Generation</a:t>
            </a:r>
          </a:p>
        </p:txBody>
      </p:sp>
      <p:sp>
        <p:nvSpPr>
          <p:cNvPr id="3" name="Content Placeholder 2">
            <a:extLst>
              <a:ext uri="{FF2B5EF4-FFF2-40B4-BE49-F238E27FC236}">
                <a16:creationId xmlns:a16="http://schemas.microsoft.com/office/drawing/2014/main" id="{4DAD9056-64F4-A451-86FF-112D95746A16}"/>
              </a:ext>
            </a:extLst>
          </p:cNvPr>
          <p:cNvSpPr>
            <a:spLocks noGrp="1"/>
          </p:cNvSpPr>
          <p:nvPr>
            <p:ph idx="1"/>
          </p:nvPr>
        </p:nvSpPr>
        <p:spPr>
          <a:xfrm>
            <a:off x="1371600" y="2286000"/>
            <a:ext cx="5161114" cy="3581400"/>
          </a:xfrm>
        </p:spPr>
        <p:txBody>
          <a:bodyPr/>
          <a:lstStyle/>
          <a:p>
            <a:r>
              <a:rPr lang="en-US" dirty="0"/>
              <a:t>Customized, fully generated AI presentations</a:t>
            </a:r>
          </a:p>
          <a:p>
            <a:r>
              <a:rPr lang="en-US" dirty="0"/>
              <a:t>Example tools</a:t>
            </a:r>
          </a:p>
          <a:p>
            <a:pPr lvl="1"/>
            <a:r>
              <a:rPr lang="en-US" dirty="0" err="1"/>
              <a:t>Beautiful.ai</a:t>
            </a:r>
            <a:endParaRPr lang="en-US" dirty="0"/>
          </a:p>
          <a:p>
            <a:pPr lvl="1"/>
            <a:r>
              <a:rPr lang="en-US" dirty="0" err="1"/>
              <a:t>Gamma.app</a:t>
            </a:r>
            <a:endParaRPr lang="en-US" dirty="0"/>
          </a:p>
        </p:txBody>
      </p:sp>
      <p:sp>
        <p:nvSpPr>
          <p:cNvPr id="5" name="TextBox 4">
            <a:extLst>
              <a:ext uri="{FF2B5EF4-FFF2-40B4-BE49-F238E27FC236}">
                <a16:creationId xmlns:a16="http://schemas.microsoft.com/office/drawing/2014/main" id="{3E1EE065-A9E3-9766-9A9F-29AB10F3FC85}"/>
              </a:ext>
            </a:extLst>
          </p:cNvPr>
          <p:cNvSpPr txBox="1"/>
          <p:nvPr/>
        </p:nvSpPr>
        <p:spPr>
          <a:xfrm>
            <a:off x="6096000" y="2967335"/>
            <a:ext cx="5161114" cy="923330"/>
          </a:xfrm>
          <a:prstGeom prst="rect">
            <a:avLst/>
          </a:prstGeom>
          <a:noFill/>
        </p:spPr>
        <p:txBody>
          <a:bodyPr wrap="square" rtlCol="0">
            <a:spAutoFit/>
          </a:bodyPr>
          <a:lstStyle/>
          <a:p>
            <a:pPr algn="ctr"/>
            <a:r>
              <a:rPr lang="en-US" dirty="0"/>
              <a:t>Video available here about halfway down the page:</a:t>
            </a:r>
          </a:p>
          <a:p>
            <a:pPr algn="ctr"/>
            <a:r>
              <a:rPr lang="en-US" dirty="0">
                <a:hlinkClick r:id="rId2"/>
              </a:rPr>
              <a:t>https://www.beautiful.ai/presentation-maker</a:t>
            </a:r>
            <a:endParaRPr lang="en-US" dirty="0"/>
          </a:p>
          <a:p>
            <a:pPr algn="ctr"/>
            <a:endParaRPr lang="en-US" dirty="0"/>
          </a:p>
        </p:txBody>
      </p:sp>
    </p:spTree>
    <p:extLst>
      <p:ext uri="{BB962C8B-B14F-4D97-AF65-F5344CB8AC3E}">
        <p14:creationId xmlns:p14="http://schemas.microsoft.com/office/powerpoint/2010/main" val="3196597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B4846-F371-7F92-EA53-F878909B17B1}"/>
              </a:ext>
            </a:extLst>
          </p:cNvPr>
          <p:cNvSpPr>
            <a:spLocks noGrp="1"/>
          </p:cNvSpPr>
          <p:nvPr>
            <p:ph type="title"/>
          </p:nvPr>
        </p:nvSpPr>
        <p:spPr/>
        <p:txBody>
          <a:bodyPr/>
          <a:lstStyle/>
          <a:p>
            <a:r>
              <a:rPr lang="en-US" dirty="0"/>
              <a:t>Image Generation</a:t>
            </a:r>
          </a:p>
        </p:txBody>
      </p:sp>
      <p:sp>
        <p:nvSpPr>
          <p:cNvPr id="3" name="Content Placeholder 2">
            <a:extLst>
              <a:ext uri="{FF2B5EF4-FFF2-40B4-BE49-F238E27FC236}">
                <a16:creationId xmlns:a16="http://schemas.microsoft.com/office/drawing/2014/main" id="{7067A141-300F-C8CD-5352-88F223E1B8DC}"/>
              </a:ext>
            </a:extLst>
          </p:cNvPr>
          <p:cNvSpPr>
            <a:spLocks noGrp="1"/>
          </p:cNvSpPr>
          <p:nvPr>
            <p:ph idx="1"/>
          </p:nvPr>
        </p:nvSpPr>
        <p:spPr/>
        <p:txBody>
          <a:bodyPr/>
          <a:lstStyle/>
          <a:p>
            <a:r>
              <a:rPr lang="en-US" dirty="0"/>
              <a:t>Included with ChatGPT and Gemini. For more features use Midjourney</a:t>
            </a:r>
          </a:p>
          <a:p>
            <a:r>
              <a:rPr lang="en-US" dirty="0"/>
              <a:t>Use same prompt strategies for image generation </a:t>
            </a:r>
          </a:p>
        </p:txBody>
      </p:sp>
      <p:sp>
        <p:nvSpPr>
          <p:cNvPr id="5" name="TextBox 4">
            <a:extLst>
              <a:ext uri="{FF2B5EF4-FFF2-40B4-BE49-F238E27FC236}">
                <a16:creationId xmlns:a16="http://schemas.microsoft.com/office/drawing/2014/main" id="{90B013B3-C195-83C4-7C6C-91BB744443F2}"/>
              </a:ext>
            </a:extLst>
          </p:cNvPr>
          <p:cNvSpPr txBox="1"/>
          <p:nvPr/>
        </p:nvSpPr>
        <p:spPr>
          <a:xfrm>
            <a:off x="1145333" y="5981700"/>
            <a:ext cx="4546340"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600" b="0" i="0" u="none" strike="noStrike" dirty="0">
                <a:solidFill>
                  <a:srgbClr val="000000"/>
                </a:solidFill>
                <a:effectLst/>
                <a:latin typeface="-webkit-standard"/>
              </a:rPr>
              <a:t>Generate an image of a Great Pyrenees laying in the woods. There is a red ball by the dog. It is slightly overcast. The image should be </a:t>
            </a:r>
            <a:r>
              <a:rPr lang="en-US" sz="1600" b="0" i="0" u="none" strike="noStrike" dirty="0" err="1">
                <a:solidFill>
                  <a:srgbClr val="000000"/>
                </a:solidFill>
                <a:effectLst/>
                <a:latin typeface="-webkit-standard"/>
              </a:rPr>
              <a:t>hyperrealistic</a:t>
            </a:r>
            <a:r>
              <a:rPr lang="en-US" sz="1600" b="0" i="0" u="none" strike="noStrike" dirty="0">
                <a:solidFill>
                  <a:srgbClr val="000000"/>
                </a:solidFill>
                <a:effectLst/>
                <a:latin typeface="-webkit-standard"/>
              </a:rPr>
              <a:t>.</a:t>
            </a:r>
            <a:endParaRPr lang="en-US" sz="1600" dirty="0"/>
          </a:p>
        </p:txBody>
      </p:sp>
      <p:pic>
        <p:nvPicPr>
          <p:cNvPr id="6" name="Picture 5">
            <a:extLst>
              <a:ext uri="{FF2B5EF4-FFF2-40B4-BE49-F238E27FC236}">
                <a16:creationId xmlns:a16="http://schemas.microsoft.com/office/drawing/2014/main" id="{E0288064-7FC1-572F-E229-5092AD58E360}"/>
              </a:ext>
            </a:extLst>
          </p:cNvPr>
          <p:cNvPicPr>
            <a:picLocks noChangeAspect="1"/>
          </p:cNvPicPr>
          <p:nvPr/>
        </p:nvPicPr>
        <p:blipFill>
          <a:blip r:embed="rId3"/>
          <a:stretch>
            <a:fillRect/>
          </a:stretch>
        </p:blipFill>
        <p:spPr>
          <a:xfrm>
            <a:off x="1449013" y="3265714"/>
            <a:ext cx="3578495" cy="2715986"/>
          </a:xfrm>
          <a:prstGeom prst="rect">
            <a:avLst/>
          </a:prstGeom>
        </p:spPr>
      </p:pic>
      <p:pic>
        <p:nvPicPr>
          <p:cNvPr id="7" name="Picture 6">
            <a:extLst>
              <a:ext uri="{FF2B5EF4-FFF2-40B4-BE49-F238E27FC236}">
                <a16:creationId xmlns:a16="http://schemas.microsoft.com/office/drawing/2014/main" id="{E225A115-FD0B-C666-0532-62E433EDB90B}"/>
              </a:ext>
            </a:extLst>
          </p:cNvPr>
          <p:cNvPicPr>
            <a:picLocks noChangeAspect="1"/>
          </p:cNvPicPr>
          <p:nvPr/>
        </p:nvPicPr>
        <p:blipFill>
          <a:blip r:embed="rId4"/>
          <a:stretch>
            <a:fillRect/>
          </a:stretch>
        </p:blipFill>
        <p:spPr>
          <a:xfrm>
            <a:off x="7337130" y="3265714"/>
            <a:ext cx="3021534" cy="2715986"/>
          </a:xfrm>
          <a:prstGeom prst="rect">
            <a:avLst/>
          </a:prstGeom>
        </p:spPr>
      </p:pic>
      <p:sp>
        <p:nvSpPr>
          <p:cNvPr id="8" name="TextBox 7">
            <a:extLst>
              <a:ext uri="{FF2B5EF4-FFF2-40B4-BE49-F238E27FC236}">
                <a16:creationId xmlns:a16="http://schemas.microsoft.com/office/drawing/2014/main" id="{9395A362-9A72-9B74-E857-3CB0C8836CB9}"/>
              </a:ext>
            </a:extLst>
          </p:cNvPr>
          <p:cNvSpPr txBox="1"/>
          <p:nvPr/>
        </p:nvSpPr>
        <p:spPr>
          <a:xfrm>
            <a:off x="6574727" y="5981700"/>
            <a:ext cx="5079208"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600" b="0" i="0" u="none" strike="noStrike" dirty="0">
                <a:solidFill>
                  <a:srgbClr val="000000"/>
                </a:solidFill>
                <a:effectLst/>
                <a:latin typeface="-webkit-standard"/>
              </a:rPr>
              <a:t>Generate an image of a Great Pyrenees laying in the woods. There is a red ball by the dog. It is slightly overcast. The image should be in an animated cartoon style.</a:t>
            </a:r>
            <a:endParaRPr lang="en-US" sz="1600" dirty="0"/>
          </a:p>
        </p:txBody>
      </p:sp>
    </p:spTree>
    <p:extLst>
      <p:ext uri="{BB962C8B-B14F-4D97-AF65-F5344CB8AC3E}">
        <p14:creationId xmlns:p14="http://schemas.microsoft.com/office/powerpoint/2010/main" val="1535462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B796A-7299-3037-66A7-2EE24D5B8D15}"/>
              </a:ext>
            </a:extLst>
          </p:cNvPr>
          <p:cNvSpPr>
            <a:spLocks noGrp="1"/>
          </p:cNvSpPr>
          <p:nvPr>
            <p:ph type="title"/>
          </p:nvPr>
        </p:nvSpPr>
        <p:spPr/>
        <p:txBody>
          <a:bodyPr/>
          <a:lstStyle/>
          <a:p>
            <a:r>
              <a:rPr lang="en-US" dirty="0"/>
              <a:t>Video Generation</a:t>
            </a:r>
          </a:p>
        </p:txBody>
      </p:sp>
      <p:sp>
        <p:nvSpPr>
          <p:cNvPr id="8" name="Content Placeholder 2">
            <a:extLst>
              <a:ext uri="{FF2B5EF4-FFF2-40B4-BE49-F238E27FC236}">
                <a16:creationId xmlns:a16="http://schemas.microsoft.com/office/drawing/2014/main" id="{CDA8EC7E-57D0-ECF5-9EC9-DF98B793DD40}"/>
              </a:ext>
            </a:extLst>
          </p:cNvPr>
          <p:cNvSpPr>
            <a:spLocks noGrp="1"/>
          </p:cNvSpPr>
          <p:nvPr>
            <p:ph idx="1"/>
          </p:nvPr>
        </p:nvSpPr>
        <p:spPr>
          <a:xfrm>
            <a:off x="1371599" y="2286000"/>
            <a:ext cx="9846527" cy="3581400"/>
          </a:xfrm>
        </p:spPr>
        <p:txBody>
          <a:bodyPr/>
          <a:lstStyle/>
          <a:p>
            <a:r>
              <a:rPr lang="en-US" dirty="0"/>
              <a:t>Included with ChatGPT and Gemini Paid Tiers. Some other options, but varied results </a:t>
            </a:r>
          </a:p>
        </p:txBody>
      </p:sp>
      <p:sp>
        <p:nvSpPr>
          <p:cNvPr id="9" name="TextBox 8">
            <a:extLst>
              <a:ext uri="{FF2B5EF4-FFF2-40B4-BE49-F238E27FC236}">
                <a16:creationId xmlns:a16="http://schemas.microsoft.com/office/drawing/2014/main" id="{4106285B-6A8E-EB9C-93BB-A8047EED59B6}"/>
              </a:ext>
            </a:extLst>
          </p:cNvPr>
          <p:cNvSpPr txBox="1"/>
          <p:nvPr/>
        </p:nvSpPr>
        <p:spPr>
          <a:xfrm>
            <a:off x="5430416" y="3825551"/>
            <a:ext cx="5878661" cy="923330"/>
          </a:xfrm>
          <a:prstGeom prst="rect">
            <a:avLst/>
          </a:prstGeom>
          <a:noFill/>
        </p:spPr>
        <p:txBody>
          <a:bodyPr wrap="none" rtlCol="0">
            <a:spAutoFit/>
          </a:bodyPr>
          <a:lstStyle/>
          <a:p>
            <a:r>
              <a:rPr lang="en-US" dirty="0"/>
              <a:t>AI-Generated video with Google Veo3</a:t>
            </a:r>
          </a:p>
          <a:p>
            <a:r>
              <a:rPr lang="en-US" dirty="0">
                <a:hlinkClick r:id="rId3"/>
              </a:rPr>
              <a:t>https://x.com/nmatares/status/1924931844879134804</a:t>
            </a:r>
            <a:endParaRPr lang="en-US" dirty="0"/>
          </a:p>
          <a:p>
            <a:endParaRPr lang="en-US" dirty="0"/>
          </a:p>
        </p:txBody>
      </p:sp>
    </p:spTree>
    <p:extLst>
      <p:ext uri="{BB962C8B-B14F-4D97-AF65-F5344CB8AC3E}">
        <p14:creationId xmlns:p14="http://schemas.microsoft.com/office/powerpoint/2010/main" val="40260387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6011A-FF69-854B-83DF-5F1B84BD2767}"/>
              </a:ext>
            </a:extLst>
          </p:cNvPr>
          <p:cNvSpPr>
            <a:spLocks noGrp="1"/>
          </p:cNvSpPr>
          <p:nvPr>
            <p:ph type="title"/>
          </p:nvPr>
        </p:nvSpPr>
        <p:spPr/>
        <p:txBody>
          <a:bodyPr/>
          <a:lstStyle/>
          <a:p>
            <a:r>
              <a:rPr lang="en-US" dirty="0"/>
              <a:t>Code Generation</a:t>
            </a:r>
          </a:p>
        </p:txBody>
      </p:sp>
      <p:sp>
        <p:nvSpPr>
          <p:cNvPr id="3" name="Content Placeholder 2">
            <a:extLst>
              <a:ext uri="{FF2B5EF4-FFF2-40B4-BE49-F238E27FC236}">
                <a16:creationId xmlns:a16="http://schemas.microsoft.com/office/drawing/2014/main" id="{166DB7E7-CA9F-0357-383D-68BB7070F6ED}"/>
              </a:ext>
            </a:extLst>
          </p:cNvPr>
          <p:cNvSpPr>
            <a:spLocks noGrp="1"/>
          </p:cNvSpPr>
          <p:nvPr>
            <p:ph idx="1"/>
          </p:nvPr>
        </p:nvSpPr>
        <p:spPr>
          <a:xfrm>
            <a:off x="1371600" y="2286000"/>
            <a:ext cx="6004517" cy="3581400"/>
          </a:xfrm>
        </p:spPr>
        <p:txBody>
          <a:bodyPr>
            <a:normAutofit fontScale="92500" lnSpcReduction="20000"/>
          </a:bodyPr>
          <a:lstStyle/>
          <a:p>
            <a:r>
              <a:rPr lang="en-US" dirty="0"/>
              <a:t>LLMs are very, very good at coding. </a:t>
            </a:r>
          </a:p>
          <a:p>
            <a:pPr lvl="1"/>
            <a:r>
              <a:rPr lang="en-US" dirty="0"/>
              <a:t>Gemini and Claude are the best</a:t>
            </a:r>
          </a:p>
          <a:p>
            <a:r>
              <a:rPr lang="en-US" dirty="0"/>
              <a:t>Tools for Code Generation</a:t>
            </a:r>
          </a:p>
          <a:p>
            <a:pPr lvl="1"/>
            <a:r>
              <a:rPr lang="en-US" dirty="0" err="1"/>
              <a:t>Github</a:t>
            </a:r>
            <a:r>
              <a:rPr lang="en-US" dirty="0"/>
              <a:t> Copilot ($10/month)</a:t>
            </a:r>
          </a:p>
          <a:p>
            <a:pPr lvl="1"/>
            <a:r>
              <a:rPr lang="en-US" dirty="0"/>
              <a:t>Cursor ($20/month)</a:t>
            </a:r>
          </a:p>
          <a:p>
            <a:r>
              <a:rPr lang="en-US" dirty="0"/>
              <a:t>As project size grows, LLMs will struggle more because there is so much information to keep in context</a:t>
            </a:r>
          </a:p>
          <a:p>
            <a:r>
              <a:rPr lang="en-US" dirty="0"/>
              <a:t>More specific tools:</a:t>
            </a:r>
          </a:p>
          <a:p>
            <a:pPr lvl="1"/>
            <a:r>
              <a:rPr lang="en-US" dirty="0"/>
              <a:t>Website Development: </a:t>
            </a:r>
            <a:r>
              <a:rPr lang="en-US" dirty="0" err="1"/>
              <a:t>Lovable.dev</a:t>
            </a:r>
            <a:r>
              <a:rPr lang="en-US" dirty="0"/>
              <a:t>, Bolt</a:t>
            </a:r>
          </a:p>
          <a:p>
            <a:pPr lvl="1"/>
            <a:r>
              <a:rPr lang="en-US" dirty="0"/>
              <a:t>Initial MVP development: </a:t>
            </a:r>
            <a:r>
              <a:rPr lang="en-US" dirty="0" err="1"/>
              <a:t>Replit</a:t>
            </a:r>
            <a:r>
              <a:rPr lang="en-US" dirty="0"/>
              <a:t>, v0 </a:t>
            </a:r>
          </a:p>
        </p:txBody>
      </p:sp>
      <p:sp>
        <p:nvSpPr>
          <p:cNvPr id="6" name="TextBox 5">
            <a:extLst>
              <a:ext uri="{FF2B5EF4-FFF2-40B4-BE49-F238E27FC236}">
                <a16:creationId xmlns:a16="http://schemas.microsoft.com/office/drawing/2014/main" id="{34A29230-2B56-7CC6-6A56-E1D294EA575F}"/>
              </a:ext>
            </a:extLst>
          </p:cNvPr>
          <p:cNvSpPr txBox="1"/>
          <p:nvPr/>
        </p:nvSpPr>
        <p:spPr>
          <a:xfrm>
            <a:off x="7376117" y="2580953"/>
            <a:ext cx="4377308" cy="369332"/>
          </a:xfrm>
          <a:prstGeom prst="rect">
            <a:avLst/>
          </a:prstGeom>
          <a:noFill/>
        </p:spPr>
        <p:txBody>
          <a:bodyPr wrap="square">
            <a:spAutoFit/>
          </a:bodyPr>
          <a:lstStyle/>
          <a:p>
            <a:r>
              <a:rPr lang="en-US" dirty="0"/>
              <a:t>https://</a:t>
            </a:r>
            <a:r>
              <a:rPr lang="en-US" dirty="0" err="1"/>
              <a:t>g.co</a:t>
            </a:r>
            <a:r>
              <a:rPr lang="en-US" dirty="0"/>
              <a:t>/</a:t>
            </a:r>
            <a:r>
              <a:rPr lang="en-US" dirty="0" err="1"/>
              <a:t>gemini</a:t>
            </a:r>
            <a:r>
              <a:rPr lang="en-US" dirty="0"/>
              <a:t>/share/5e9dfdd96108</a:t>
            </a:r>
          </a:p>
        </p:txBody>
      </p:sp>
      <p:sp>
        <p:nvSpPr>
          <p:cNvPr id="8" name="TextBox 7">
            <a:extLst>
              <a:ext uri="{FF2B5EF4-FFF2-40B4-BE49-F238E27FC236}">
                <a16:creationId xmlns:a16="http://schemas.microsoft.com/office/drawing/2014/main" id="{2FD9E902-E279-8169-E3D3-FEF73AC2920C}"/>
              </a:ext>
            </a:extLst>
          </p:cNvPr>
          <p:cNvSpPr txBox="1"/>
          <p:nvPr/>
        </p:nvSpPr>
        <p:spPr>
          <a:xfrm>
            <a:off x="7548193" y="1339245"/>
            <a:ext cx="4039573"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b="0" i="0" u="none" strike="noStrike" dirty="0">
                <a:solidFill>
                  <a:srgbClr val="000000"/>
                </a:solidFill>
                <a:effectLst/>
                <a:latin typeface="-webkit-standard"/>
              </a:rPr>
              <a:t>Prompt: Write a Python script to play the game snake. Make sure that the snake is green and that the food is an apple. Use the arrow keys to control the snake</a:t>
            </a:r>
            <a:endParaRPr lang="en-US" dirty="0"/>
          </a:p>
        </p:txBody>
      </p:sp>
      <p:sp>
        <p:nvSpPr>
          <p:cNvPr id="9" name="TextBox 8">
            <a:extLst>
              <a:ext uri="{FF2B5EF4-FFF2-40B4-BE49-F238E27FC236}">
                <a16:creationId xmlns:a16="http://schemas.microsoft.com/office/drawing/2014/main" id="{343214A0-DCF2-0D89-EDC2-4DFEC4E71C99}"/>
              </a:ext>
            </a:extLst>
          </p:cNvPr>
          <p:cNvSpPr txBox="1"/>
          <p:nvPr/>
        </p:nvSpPr>
        <p:spPr>
          <a:xfrm>
            <a:off x="7323457" y="3429000"/>
            <a:ext cx="4264309" cy="369332"/>
          </a:xfrm>
          <a:prstGeom prst="rect">
            <a:avLst/>
          </a:prstGeom>
          <a:noFill/>
        </p:spPr>
        <p:txBody>
          <a:bodyPr wrap="none" rtlCol="0">
            <a:spAutoFit/>
          </a:bodyPr>
          <a:lstStyle/>
          <a:p>
            <a:r>
              <a:rPr lang="en-US" dirty="0"/>
              <a:t>Video of Python code running successfully</a:t>
            </a:r>
          </a:p>
        </p:txBody>
      </p:sp>
    </p:spTree>
    <p:extLst>
      <p:ext uri="{BB962C8B-B14F-4D97-AF65-F5344CB8AC3E}">
        <p14:creationId xmlns:p14="http://schemas.microsoft.com/office/powerpoint/2010/main" val="692848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81FD4-4BBB-A4FD-B2EF-4652F973E7DE}"/>
              </a:ext>
            </a:extLst>
          </p:cNvPr>
          <p:cNvSpPr>
            <a:spLocks noGrp="1"/>
          </p:cNvSpPr>
          <p:nvPr>
            <p:ph type="title"/>
          </p:nvPr>
        </p:nvSpPr>
        <p:spPr/>
        <p:txBody>
          <a:bodyPr/>
          <a:lstStyle/>
          <a:p>
            <a:r>
              <a:rPr lang="en-US" dirty="0"/>
              <a:t>Automation Workflows</a:t>
            </a:r>
          </a:p>
        </p:txBody>
      </p:sp>
      <p:sp>
        <p:nvSpPr>
          <p:cNvPr id="3" name="Content Placeholder 2">
            <a:extLst>
              <a:ext uri="{FF2B5EF4-FFF2-40B4-BE49-F238E27FC236}">
                <a16:creationId xmlns:a16="http://schemas.microsoft.com/office/drawing/2014/main" id="{8B884CFF-0D4C-CE0A-64A7-68C080A474CF}"/>
              </a:ext>
            </a:extLst>
          </p:cNvPr>
          <p:cNvSpPr>
            <a:spLocks noGrp="1"/>
          </p:cNvSpPr>
          <p:nvPr>
            <p:ph idx="1"/>
          </p:nvPr>
        </p:nvSpPr>
        <p:spPr>
          <a:xfrm>
            <a:off x="1371600" y="2286000"/>
            <a:ext cx="3312292" cy="3581400"/>
          </a:xfrm>
        </p:spPr>
        <p:txBody>
          <a:bodyPr>
            <a:normAutofit lnSpcReduction="10000"/>
          </a:bodyPr>
          <a:lstStyle/>
          <a:p>
            <a:r>
              <a:rPr lang="en-US" dirty="0"/>
              <a:t>Traditional workflows, enhanced by AI (such as ChatGPT)</a:t>
            </a:r>
          </a:p>
          <a:p>
            <a:r>
              <a:rPr lang="en-US" dirty="0"/>
              <a:t>Generally, lots of customization and low technical bar</a:t>
            </a:r>
          </a:p>
          <a:p>
            <a:r>
              <a:rPr lang="en-US" dirty="0"/>
              <a:t>Tools</a:t>
            </a:r>
          </a:p>
          <a:p>
            <a:pPr lvl="1"/>
            <a:r>
              <a:rPr lang="en-US" dirty="0"/>
              <a:t>Zapier</a:t>
            </a:r>
          </a:p>
          <a:p>
            <a:pPr lvl="1"/>
            <a:r>
              <a:rPr lang="en-US" dirty="0"/>
              <a:t>n8n</a:t>
            </a:r>
          </a:p>
          <a:p>
            <a:pPr lvl="1"/>
            <a:r>
              <a:rPr lang="en-US" dirty="0"/>
              <a:t>Microsoft </a:t>
            </a:r>
            <a:r>
              <a:rPr lang="en-US" dirty="0" err="1"/>
              <a:t>PowerAutomate</a:t>
            </a:r>
            <a:endParaRPr lang="en-US" dirty="0"/>
          </a:p>
          <a:p>
            <a:pPr lvl="1"/>
            <a:endParaRPr lang="en-US" dirty="0"/>
          </a:p>
        </p:txBody>
      </p:sp>
      <p:pic>
        <p:nvPicPr>
          <p:cNvPr id="4" name="Picture 3">
            <a:extLst>
              <a:ext uri="{FF2B5EF4-FFF2-40B4-BE49-F238E27FC236}">
                <a16:creationId xmlns:a16="http://schemas.microsoft.com/office/drawing/2014/main" id="{872A5E86-7B5A-36AC-BEA4-9ED66B8B59E3}"/>
              </a:ext>
            </a:extLst>
          </p:cNvPr>
          <p:cNvPicPr>
            <a:picLocks noChangeAspect="1"/>
          </p:cNvPicPr>
          <p:nvPr/>
        </p:nvPicPr>
        <p:blipFill>
          <a:blip r:embed="rId2"/>
          <a:stretch>
            <a:fillRect/>
          </a:stretch>
        </p:blipFill>
        <p:spPr>
          <a:xfrm>
            <a:off x="4683892" y="1511559"/>
            <a:ext cx="7421592" cy="5071420"/>
          </a:xfrm>
          <a:prstGeom prst="rect">
            <a:avLst/>
          </a:prstGeom>
        </p:spPr>
      </p:pic>
    </p:spTree>
    <p:extLst>
      <p:ext uri="{BB962C8B-B14F-4D97-AF65-F5344CB8AC3E}">
        <p14:creationId xmlns:p14="http://schemas.microsoft.com/office/powerpoint/2010/main" val="2607618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F08C1-9A9A-EF05-946E-2C05EA99CEFC}"/>
              </a:ext>
            </a:extLst>
          </p:cNvPr>
          <p:cNvSpPr>
            <a:spLocks noGrp="1"/>
          </p:cNvSpPr>
          <p:nvPr>
            <p:ph type="title"/>
          </p:nvPr>
        </p:nvSpPr>
        <p:spPr/>
        <p:txBody>
          <a:bodyPr/>
          <a:lstStyle/>
          <a:p>
            <a:r>
              <a:rPr lang="en-US" dirty="0"/>
              <a:t>Proposal Generation</a:t>
            </a:r>
          </a:p>
        </p:txBody>
      </p:sp>
      <p:sp>
        <p:nvSpPr>
          <p:cNvPr id="3" name="Content Placeholder 2">
            <a:extLst>
              <a:ext uri="{FF2B5EF4-FFF2-40B4-BE49-F238E27FC236}">
                <a16:creationId xmlns:a16="http://schemas.microsoft.com/office/drawing/2014/main" id="{EFB1A008-2F7A-DDA5-4E55-DCF36A32320C}"/>
              </a:ext>
            </a:extLst>
          </p:cNvPr>
          <p:cNvSpPr>
            <a:spLocks noGrp="1"/>
          </p:cNvSpPr>
          <p:nvPr>
            <p:ph idx="1"/>
          </p:nvPr>
        </p:nvSpPr>
        <p:spPr/>
        <p:txBody>
          <a:bodyPr/>
          <a:lstStyle/>
          <a:p>
            <a:r>
              <a:rPr lang="en-US" dirty="0"/>
              <a:t>Lots of tools for proposal generation (DoD-focused and general proposals)</a:t>
            </a:r>
          </a:p>
          <a:p>
            <a:r>
              <a:rPr lang="en-US" dirty="0"/>
              <a:t>Tools</a:t>
            </a:r>
          </a:p>
          <a:p>
            <a:pPr lvl="1"/>
            <a:r>
              <a:rPr lang="en-US" dirty="0"/>
              <a:t>GovDash</a:t>
            </a:r>
          </a:p>
          <a:p>
            <a:pPr lvl="1"/>
            <a:r>
              <a:rPr lang="en-US" dirty="0" err="1"/>
              <a:t>UseRogue</a:t>
            </a:r>
            <a:endParaRPr lang="en-US" dirty="0"/>
          </a:p>
          <a:p>
            <a:pPr lvl="1"/>
            <a:r>
              <a:rPr lang="en-US" dirty="0" err="1"/>
              <a:t>Sweetspot</a:t>
            </a:r>
            <a:endParaRPr lang="en-US" dirty="0"/>
          </a:p>
        </p:txBody>
      </p:sp>
      <p:pic>
        <p:nvPicPr>
          <p:cNvPr id="4" name="Picture 3">
            <a:extLst>
              <a:ext uri="{FF2B5EF4-FFF2-40B4-BE49-F238E27FC236}">
                <a16:creationId xmlns:a16="http://schemas.microsoft.com/office/drawing/2014/main" id="{7D3D76BB-96DF-6CD2-4B5B-D6124889F96E}"/>
              </a:ext>
            </a:extLst>
          </p:cNvPr>
          <p:cNvPicPr>
            <a:picLocks noChangeAspect="1"/>
          </p:cNvPicPr>
          <p:nvPr/>
        </p:nvPicPr>
        <p:blipFill>
          <a:blip r:embed="rId2"/>
          <a:stretch>
            <a:fillRect/>
          </a:stretch>
        </p:blipFill>
        <p:spPr>
          <a:xfrm>
            <a:off x="4962292" y="2803889"/>
            <a:ext cx="6757221" cy="3764823"/>
          </a:xfrm>
          <a:prstGeom prst="rect">
            <a:avLst/>
          </a:prstGeom>
        </p:spPr>
      </p:pic>
    </p:spTree>
    <p:extLst>
      <p:ext uri="{BB962C8B-B14F-4D97-AF65-F5344CB8AC3E}">
        <p14:creationId xmlns:p14="http://schemas.microsoft.com/office/powerpoint/2010/main" val="237167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88ED0-E26D-52BC-9C7D-BB4027B8A272}"/>
              </a:ext>
            </a:extLst>
          </p:cNvPr>
          <p:cNvSpPr>
            <a:spLocks noGrp="1"/>
          </p:cNvSpPr>
          <p:nvPr>
            <p:ph type="title"/>
          </p:nvPr>
        </p:nvSpPr>
        <p:spPr/>
        <p:txBody>
          <a:bodyPr/>
          <a:lstStyle/>
          <a:p>
            <a:r>
              <a:rPr lang="en-US" dirty="0"/>
              <a:t>Other General Tools</a:t>
            </a:r>
          </a:p>
        </p:txBody>
      </p:sp>
      <p:sp>
        <p:nvSpPr>
          <p:cNvPr id="3" name="Content Placeholder 2">
            <a:extLst>
              <a:ext uri="{FF2B5EF4-FFF2-40B4-BE49-F238E27FC236}">
                <a16:creationId xmlns:a16="http://schemas.microsoft.com/office/drawing/2014/main" id="{B63A2441-75B8-08E4-0398-4C6248546F57}"/>
              </a:ext>
            </a:extLst>
          </p:cNvPr>
          <p:cNvSpPr>
            <a:spLocks noGrp="1"/>
          </p:cNvSpPr>
          <p:nvPr>
            <p:ph idx="1"/>
          </p:nvPr>
        </p:nvSpPr>
        <p:spPr>
          <a:xfrm>
            <a:off x="1371600" y="2286000"/>
            <a:ext cx="9601200" cy="3886200"/>
          </a:xfrm>
        </p:spPr>
        <p:txBody>
          <a:bodyPr numCol="2">
            <a:normAutofit/>
          </a:bodyPr>
          <a:lstStyle/>
          <a:p>
            <a:r>
              <a:rPr lang="en-US" dirty="0"/>
              <a:t>AI-Powered Email Management</a:t>
            </a:r>
          </a:p>
          <a:p>
            <a:pPr lvl="1"/>
            <a:r>
              <a:rPr lang="en-US" dirty="0"/>
              <a:t>Gmail’s Smart Reply, Copilot for Outlook</a:t>
            </a:r>
          </a:p>
          <a:p>
            <a:r>
              <a:rPr lang="en-US" dirty="0"/>
              <a:t>AI Writing Assistants</a:t>
            </a:r>
          </a:p>
          <a:p>
            <a:pPr lvl="1"/>
            <a:r>
              <a:rPr lang="en-US" dirty="0"/>
              <a:t>Grammarly, </a:t>
            </a:r>
            <a:r>
              <a:rPr lang="en-US" dirty="0" err="1"/>
              <a:t>Wordtune</a:t>
            </a:r>
            <a:endParaRPr lang="en-US" dirty="0"/>
          </a:p>
          <a:p>
            <a:r>
              <a:rPr lang="en-US" dirty="0"/>
              <a:t>Task / Project Management Tools</a:t>
            </a:r>
          </a:p>
          <a:p>
            <a:pPr lvl="1"/>
            <a:r>
              <a:rPr lang="en-US" dirty="0"/>
              <a:t>Asana, Notion AI</a:t>
            </a:r>
          </a:p>
          <a:p>
            <a:r>
              <a:rPr lang="en-US" dirty="0"/>
              <a:t>Data Analytics and Business Intelligence</a:t>
            </a:r>
          </a:p>
          <a:p>
            <a:pPr lvl="1"/>
            <a:r>
              <a:rPr lang="en-US" dirty="0"/>
              <a:t>Copilot in Excel, Google Sheets “Explore” </a:t>
            </a:r>
          </a:p>
          <a:p>
            <a:r>
              <a:rPr lang="en-US" dirty="0"/>
              <a:t>Scheduling Assistants</a:t>
            </a:r>
          </a:p>
          <a:p>
            <a:r>
              <a:rPr lang="en-US" dirty="0"/>
              <a:t>AI in Customer Relation Management Tools</a:t>
            </a:r>
          </a:p>
          <a:p>
            <a:r>
              <a:rPr lang="en-US" dirty="0"/>
              <a:t>Speech to Text Generation</a:t>
            </a:r>
          </a:p>
          <a:p>
            <a:pPr lvl="1"/>
            <a:r>
              <a:rPr lang="en-US" dirty="0" err="1"/>
              <a:t>ElevenLabs</a:t>
            </a:r>
            <a:endParaRPr lang="en-US" dirty="0"/>
          </a:p>
          <a:p>
            <a:r>
              <a:rPr lang="en-US" dirty="0"/>
              <a:t>Podcast Generation</a:t>
            </a:r>
          </a:p>
          <a:p>
            <a:pPr lvl="1"/>
            <a:r>
              <a:rPr lang="en-US" dirty="0" err="1"/>
              <a:t>NotebookLM</a:t>
            </a:r>
            <a:endParaRPr lang="en-US" dirty="0"/>
          </a:p>
        </p:txBody>
      </p:sp>
    </p:spTree>
    <p:extLst>
      <p:ext uri="{BB962C8B-B14F-4D97-AF65-F5344CB8AC3E}">
        <p14:creationId xmlns:p14="http://schemas.microsoft.com/office/powerpoint/2010/main" val="894952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A6053-FFEE-10F1-D35B-80A1B647F8C7}"/>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2DACBBAF-8B46-A1BC-A3AF-C6589E0285CC}"/>
              </a:ext>
            </a:extLst>
          </p:cNvPr>
          <p:cNvSpPr>
            <a:spLocks noGrp="1"/>
          </p:cNvSpPr>
          <p:nvPr>
            <p:ph idx="1"/>
          </p:nvPr>
        </p:nvSpPr>
        <p:spPr/>
        <p:txBody>
          <a:bodyPr/>
          <a:lstStyle/>
          <a:p>
            <a:r>
              <a:rPr lang="en-US" sz="2800" dirty="0"/>
              <a:t>Contact Info: </a:t>
            </a:r>
            <a:r>
              <a:rPr lang="en-US" sz="2800" dirty="0">
                <a:hlinkClick r:id="rId2"/>
              </a:rPr>
              <a:t>jackfrancis@davidson-tech.com</a:t>
            </a:r>
            <a:r>
              <a:rPr lang="en-US" sz="2800" dirty="0"/>
              <a:t> or </a:t>
            </a:r>
            <a:r>
              <a:rPr lang="en-US" sz="2800" dirty="0">
                <a:hlinkClick r:id="rId3"/>
              </a:rPr>
              <a:t>jackbfrancis@gmail.com</a:t>
            </a:r>
            <a:endParaRPr lang="en-US" sz="2800" dirty="0"/>
          </a:p>
          <a:p>
            <a:endParaRPr lang="en-US" dirty="0"/>
          </a:p>
        </p:txBody>
      </p:sp>
    </p:spTree>
    <p:extLst>
      <p:ext uri="{BB962C8B-B14F-4D97-AF65-F5344CB8AC3E}">
        <p14:creationId xmlns:p14="http://schemas.microsoft.com/office/powerpoint/2010/main" val="2643738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EA038-3BC5-2231-871F-57ECBB3C35A0}"/>
              </a:ext>
            </a:extLst>
          </p:cNvPr>
          <p:cNvSpPr>
            <a:spLocks noGrp="1"/>
          </p:cNvSpPr>
          <p:nvPr>
            <p:ph type="title"/>
          </p:nvPr>
        </p:nvSpPr>
        <p:spPr/>
        <p:txBody>
          <a:bodyPr/>
          <a:lstStyle/>
          <a:p>
            <a:r>
              <a:rPr lang="en-US" dirty="0"/>
              <a:t>AI Buzz</a:t>
            </a:r>
          </a:p>
        </p:txBody>
      </p:sp>
      <p:sp>
        <p:nvSpPr>
          <p:cNvPr id="3" name="Content Placeholder 2">
            <a:extLst>
              <a:ext uri="{FF2B5EF4-FFF2-40B4-BE49-F238E27FC236}">
                <a16:creationId xmlns:a16="http://schemas.microsoft.com/office/drawing/2014/main" id="{050259C7-9F77-82D1-6215-0957C1DA546F}"/>
              </a:ext>
            </a:extLst>
          </p:cNvPr>
          <p:cNvSpPr>
            <a:spLocks noGrp="1"/>
          </p:cNvSpPr>
          <p:nvPr>
            <p:ph idx="1"/>
          </p:nvPr>
        </p:nvSpPr>
        <p:spPr>
          <a:xfrm>
            <a:off x="1371599" y="2286000"/>
            <a:ext cx="10102241" cy="3581400"/>
          </a:xfrm>
        </p:spPr>
        <p:txBody>
          <a:bodyPr>
            <a:normAutofit fontScale="92500" lnSpcReduction="20000"/>
          </a:bodyPr>
          <a:lstStyle/>
          <a:p>
            <a:r>
              <a:rPr lang="en-US" sz="2600" dirty="0"/>
              <a:t>AI is about teaching computers to do things that normally require humans</a:t>
            </a:r>
          </a:p>
          <a:p>
            <a:endParaRPr lang="en-US" sz="2600" dirty="0"/>
          </a:p>
          <a:p>
            <a:endParaRPr lang="en-US" sz="2600" dirty="0"/>
          </a:p>
          <a:p>
            <a:endParaRPr lang="en-US" sz="2600" dirty="0"/>
          </a:p>
          <a:p>
            <a:endParaRPr lang="en-US" sz="2600" dirty="0"/>
          </a:p>
          <a:p>
            <a:r>
              <a:rPr lang="en-US" sz="2600" dirty="0"/>
              <a:t>Sudden explosion caused by: </a:t>
            </a:r>
          </a:p>
          <a:p>
            <a:pPr lvl="1"/>
            <a:r>
              <a:rPr lang="en-US" sz="2600" dirty="0"/>
              <a:t>Big Data</a:t>
            </a:r>
          </a:p>
          <a:p>
            <a:pPr lvl="1"/>
            <a:r>
              <a:rPr lang="en-US" sz="2600" dirty="0"/>
              <a:t>Powerful Computing</a:t>
            </a:r>
          </a:p>
          <a:p>
            <a:pPr lvl="1"/>
            <a:r>
              <a:rPr lang="en-US" sz="2600" dirty="0"/>
              <a:t>Smarter Algorithms</a:t>
            </a:r>
          </a:p>
          <a:p>
            <a:endParaRPr lang="en-US" dirty="0"/>
          </a:p>
        </p:txBody>
      </p:sp>
      <p:pic>
        <p:nvPicPr>
          <p:cNvPr id="4" name="Picture 8" descr="My Maps – About – Google Maps">
            <a:extLst>
              <a:ext uri="{FF2B5EF4-FFF2-40B4-BE49-F238E27FC236}">
                <a16:creationId xmlns:a16="http://schemas.microsoft.com/office/drawing/2014/main" id="{13E35901-247F-1D1F-6090-38FA06EDFE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045" y="2320231"/>
            <a:ext cx="2048847" cy="20488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YouTube for Nintendo Switch - Nintendo Official Site">
            <a:extLst>
              <a:ext uri="{FF2B5EF4-FFF2-40B4-BE49-F238E27FC236}">
                <a16:creationId xmlns:a16="http://schemas.microsoft.com/office/drawing/2014/main" id="{0703E150-369A-A3DB-D09A-DBFCDD62E87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05" t="43237" r="12276" b="40699"/>
          <a:stretch>
            <a:fillRect/>
          </a:stretch>
        </p:blipFill>
        <p:spPr bwMode="auto">
          <a:xfrm>
            <a:off x="5273013" y="2824758"/>
            <a:ext cx="4080623" cy="12106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he Complete History Of The ChatGPT Logo - Hatchwise">
            <a:extLst>
              <a:ext uri="{FF2B5EF4-FFF2-40B4-BE49-F238E27FC236}">
                <a16:creationId xmlns:a16="http://schemas.microsoft.com/office/drawing/2014/main" id="{960AE45B-5CFF-3D2B-8327-9E6D93B064D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2812" b="22812"/>
          <a:stretch>
            <a:fillRect/>
          </a:stretch>
        </p:blipFill>
        <p:spPr bwMode="auto">
          <a:xfrm>
            <a:off x="2208046" y="2907609"/>
            <a:ext cx="2892490" cy="8740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etflix - App on Amazon Appstore">
            <a:extLst>
              <a:ext uri="{FF2B5EF4-FFF2-40B4-BE49-F238E27FC236}">
                <a16:creationId xmlns:a16="http://schemas.microsoft.com/office/drawing/2014/main" id="{A63FA3C8-AFAA-9158-CC54-0856649551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6113" y="2824758"/>
            <a:ext cx="2588574" cy="1263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434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5B413-4458-21E3-4CC9-3B358B4F34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5D31FF-75BB-A176-A824-E470F62A1F52}"/>
              </a:ext>
            </a:extLst>
          </p:cNvPr>
          <p:cNvSpPr>
            <a:spLocks noGrp="1"/>
          </p:cNvSpPr>
          <p:nvPr>
            <p:ph type="title"/>
          </p:nvPr>
        </p:nvSpPr>
        <p:spPr/>
        <p:txBody>
          <a:bodyPr/>
          <a:lstStyle/>
          <a:p>
            <a:r>
              <a:rPr lang="en-US" dirty="0"/>
              <a:t>AI Buzz</a:t>
            </a:r>
          </a:p>
        </p:txBody>
      </p:sp>
      <p:sp>
        <p:nvSpPr>
          <p:cNvPr id="3" name="Content Placeholder 2">
            <a:extLst>
              <a:ext uri="{FF2B5EF4-FFF2-40B4-BE49-F238E27FC236}">
                <a16:creationId xmlns:a16="http://schemas.microsoft.com/office/drawing/2014/main" id="{0E343B36-A280-15A5-644C-AE78F36CC42A}"/>
              </a:ext>
            </a:extLst>
          </p:cNvPr>
          <p:cNvSpPr>
            <a:spLocks noGrp="1"/>
          </p:cNvSpPr>
          <p:nvPr>
            <p:ph idx="1"/>
          </p:nvPr>
        </p:nvSpPr>
        <p:spPr>
          <a:xfrm>
            <a:off x="1371599" y="2286000"/>
            <a:ext cx="10102241" cy="3581400"/>
          </a:xfrm>
        </p:spPr>
        <p:txBody>
          <a:bodyPr>
            <a:normAutofit fontScale="92500" lnSpcReduction="20000"/>
          </a:bodyPr>
          <a:lstStyle/>
          <a:p>
            <a:r>
              <a:rPr lang="en-US" sz="2600" dirty="0"/>
              <a:t>AI is about teaching computers to do things that normally require humans</a:t>
            </a:r>
          </a:p>
          <a:p>
            <a:endParaRPr lang="en-US" sz="2600" dirty="0"/>
          </a:p>
          <a:p>
            <a:endParaRPr lang="en-US" sz="2600" dirty="0"/>
          </a:p>
          <a:p>
            <a:endParaRPr lang="en-US" sz="2600" dirty="0"/>
          </a:p>
          <a:p>
            <a:endParaRPr lang="en-US" sz="2600" dirty="0"/>
          </a:p>
          <a:p>
            <a:r>
              <a:rPr lang="en-US" sz="2600" dirty="0"/>
              <a:t>Sudden explosion caused by: </a:t>
            </a:r>
          </a:p>
          <a:p>
            <a:pPr lvl="1"/>
            <a:r>
              <a:rPr lang="en-US" sz="2600" dirty="0"/>
              <a:t>Big Data</a:t>
            </a:r>
          </a:p>
          <a:p>
            <a:pPr lvl="1"/>
            <a:r>
              <a:rPr lang="en-US" sz="2600" dirty="0"/>
              <a:t>Powerful Computing</a:t>
            </a:r>
          </a:p>
          <a:p>
            <a:pPr lvl="1"/>
            <a:r>
              <a:rPr lang="en-US" sz="2600" dirty="0"/>
              <a:t>Smarter Algorithms</a:t>
            </a:r>
          </a:p>
          <a:p>
            <a:endParaRPr lang="en-US" dirty="0"/>
          </a:p>
        </p:txBody>
      </p:sp>
      <p:pic>
        <p:nvPicPr>
          <p:cNvPr id="4" name="Picture 8" descr="My Maps – About – Google Maps">
            <a:extLst>
              <a:ext uri="{FF2B5EF4-FFF2-40B4-BE49-F238E27FC236}">
                <a16:creationId xmlns:a16="http://schemas.microsoft.com/office/drawing/2014/main" id="{036A7279-3CF3-0E08-C684-2141DB7158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045" y="2320231"/>
            <a:ext cx="2048847" cy="20488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YouTube for Nintendo Switch - Nintendo Official Site">
            <a:extLst>
              <a:ext uri="{FF2B5EF4-FFF2-40B4-BE49-F238E27FC236}">
                <a16:creationId xmlns:a16="http://schemas.microsoft.com/office/drawing/2014/main" id="{88FE1285-5251-B32E-96DD-48D9374028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05" t="43237" r="12276" b="40699"/>
          <a:stretch>
            <a:fillRect/>
          </a:stretch>
        </p:blipFill>
        <p:spPr bwMode="auto">
          <a:xfrm>
            <a:off x="5273013" y="2824758"/>
            <a:ext cx="4080623" cy="12106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he Complete History Of The ChatGPT Logo - Hatchwise">
            <a:extLst>
              <a:ext uri="{FF2B5EF4-FFF2-40B4-BE49-F238E27FC236}">
                <a16:creationId xmlns:a16="http://schemas.microsoft.com/office/drawing/2014/main" id="{C7410951-DA30-A1C2-E2AA-19F1E0FC77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2812" b="22812"/>
          <a:stretch>
            <a:fillRect/>
          </a:stretch>
        </p:blipFill>
        <p:spPr bwMode="auto">
          <a:xfrm>
            <a:off x="2208046" y="2907609"/>
            <a:ext cx="2892490" cy="8740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etflix - App on Amazon Appstore">
            <a:extLst>
              <a:ext uri="{FF2B5EF4-FFF2-40B4-BE49-F238E27FC236}">
                <a16:creationId xmlns:a16="http://schemas.microsoft.com/office/drawing/2014/main" id="{101BF18C-9D86-6E7C-696A-97DDD9C21C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6113" y="2824758"/>
            <a:ext cx="2588574" cy="126395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9FF779F-B0CC-9278-BA61-52AE145D3E50}"/>
              </a:ext>
            </a:extLst>
          </p:cNvPr>
          <p:cNvSpPr txBox="1"/>
          <p:nvPr/>
        </p:nvSpPr>
        <p:spPr>
          <a:xfrm>
            <a:off x="5893419" y="4374833"/>
            <a:ext cx="6240363" cy="203132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dirty="0"/>
              <a:t>Other categories we won’t cover today:</a:t>
            </a:r>
          </a:p>
          <a:p>
            <a:pPr marL="285750" indent="-285750">
              <a:buFont typeface="Arial" panose="020B0604020202020204" pitchFamily="34" charset="0"/>
              <a:buChar char="•"/>
            </a:pPr>
            <a:r>
              <a:rPr lang="en-US" dirty="0"/>
              <a:t>Drug discovery (AlphaFold)</a:t>
            </a:r>
          </a:p>
          <a:p>
            <a:pPr marL="285750" indent="-285750">
              <a:buFont typeface="Arial" panose="020B0604020202020204" pitchFamily="34" charset="0"/>
              <a:buChar char="•"/>
            </a:pPr>
            <a:r>
              <a:rPr lang="en-US" dirty="0"/>
              <a:t>Fraud detection (Supervised Machine Learning)</a:t>
            </a:r>
          </a:p>
          <a:p>
            <a:pPr marL="285750" indent="-285750">
              <a:buFont typeface="Arial" panose="020B0604020202020204" pitchFamily="34" charset="0"/>
              <a:buChar char="•"/>
            </a:pPr>
            <a:r>
              <a:rPr lang="en-US" dirty="0"/>
              <a:t>Algorithmic Trading (Reinforcement Learning)</a:t>
            </a:r>
          </a:p>
          <a:p>
            <a:pPr marL="285750" indent="-285750">
              <a:buFont typeface="Arial" panose="020B0604020202020204" pitchFamily="34" charset="0"/>
              <a:buChar char="•"/>
            </a:pPr>
            <a:r>
              <a:rPr lang="en-US" dirty="0"/>
              <a:t>Supply chain optimization (Optimization)</a:t>
            </a:r>
          </a:p>
          <a:p>
            <a:pPr marL="285750" indent="-285750">
              <a:buFont typeface="Arial" panose="020B0604020202020204" pitchFamily="34" charset="0"/>
              <a:buChar char="•"/>
            </a:pPr>
            <a:r>
              <a:rPr lang="en-US" dirty="0"/>
              <a:t>Object Detection (Computer Vision)</a:t>
            </a:r>
          </a:p>
          <a:p>
            <a:pPr marL="285750" indent="-285750">
              <a:buFont typeface="Arial" panose="020B0604020202020204" pitchFamily="34" charset="0"/>
              <a:buChar char="•"/>
            </a:pPr>
            <a:r>
              <a:rPr lang="en-US" dirty="0"/>
              <a:t>Personalized Recommendation (Recommendation Engines)</a:t>
            </a:r>
          </a:p>
        </p:txBody>
      </p:sp>
    </p:spTree>
    <p:extLst>
      <p:ext uri="{BB962C8B-B14F-4D97-AF65-F5344CB8AC3E}">
        <p14:creationId xmlns:p14="http://schemas.microsoft.com/office/powerpoint/2010/main" val="2482358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D74E5-5A03-C1D0-461B-50FB6908D3BB}"/>
              </a:ext>
            </a:extLst>
          </p:cNvPr>
          <p:cNvSpPr>
            <a:spLocks noGrp="1"/>
          </p:cNvSpPr>
          <p:nvPr>
            <p:ph type="title"/>
          </p:nvPr>
        </p:nvSpPr>
        <p:spPr/>
        <p:txBody>
          <a:bodyPr/>
          <a:lstStyle/>
          <a:p>
            <a:r>
              <a:rPr lang="en-US" dirty="0"/>
              <a:t>Large Language Models</a:t>
            </a:r>
          </a:p>
        </p:txBody>
      </p:sp>
      <p:sp>
        <p:nvSpPr>
          <p:cNvPr id="3" name="Content Placeholder 2">
            <a:extLst>
              <a:ext uri="{FF2B5EF4-FFF2-40B4-BE49-F238E27FC236}">
                <a16:creationId xmlns:a16="http://schemas.microsoft.com/office/drawing/2014/main" id="{9F2DEF22-20A3-F067-8AD0-7D9D1529745B}"/>
              </a:ext>
            </a:extLst>
          </p:cNvPr>
          <p:cNvSpPr>
            <a:spLocks noGrp="1"/>
          </p:cNvSpPr>
          <p:nvPr>
            <p:ph idx="1"/>
          </p:nvPr>
        </p:nvSpPr>
        <p:spPr/>
        <p:txBody>
          <a:bodyPr/>
          <a:lstStyle/>
          <a:p>
            <a:r>
              <a:rPr lang="en-US" dirty="0"/>
              <a:t>Large Language Models (like ChatGPT) understand and generate human-like text</a:t>
            </a:r>
          </a:p>
          <a:p>
            <a:r>
              <a:rPr lang="en-US" dirty="0"/>
              <a:t>Prompts are the instructions/questions you provide to ChatGPT</a:t>
            </a:r>
          </a:p>
        </p:txBody>
      </p:sp>
      <p:pic>
        <p:nvPicPr>
          <p:cNvPr id="4" name="Picture 3">
            <a:extLst>
              <a:ext uri="{FF2B5EF4-FFF2-40B4-BE49-F238E27FC236}">
                <a16:creationId xmlns:a16="http://schemas.microsoft.com/office/drawing/2014/main" id="{D2869AAB-752E-5DA4-A7FB-2A8B6F1A125A}"/>
              </a:ext>
            </a:extLst>
          </p:cNvPr>
          <p:cNvPicPr>
            <a:picLocks noChangeAspect="1"/>
          </p:cNvPicPr>
          <p:nvPr/>
        </p:nvPicPr>
        <p:blipFill>
          <a:blip r:embed="rId2"/>
          <a:stretch>
            <a:fillRect/>
          </a:stretch>
        </p:blipFill>
        <p:spPr>
          <a:xfrm>
            <a:off x="2062655" y="3429000"/>
            <a:ext cx="7772400" cy="2105822"/>
          </a:xfrm>
          <a:prstGeom prst="rect">
            <a:avLst/>
          </a:prstGeom>
        </p:spPr>
      </p:pic>
      <p:sp>
        <p:nvSpPr>
          <p:cNvPr id="5" name="TextBox 4">
            <a:extLst>
              <a:ext uri="{FF2B5EF4-FFF2-40B4-BE49-F238E27FC236}">
                <a16:creationId xmlns:a16="http://schemas.microsoft.com/office/drawing/2014/main" id="{E9AB43B7-F087-280F-5B5E-8F1DE6BEE6A6}"/>
              </a:ext>
            </a:extLst>
          </p:cNvPr>
          <p:cNvSpPr txBox="1"/>
          <p:nvPr/>
        </p:nvSpPr>
        <p:spPr>
          <a:xfrm>
            <a:off x="7659413" y="3294063"/>
            <a:ext cx="788276" cy="307777"/>
          </a:xfrm>
          <a:prstGeom prst="rect">
            <a:avLst/>
          </a:prstGeom>
          <a:solidFill>
            <a:srgbClr val="00B05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a:t>Prompt</a:t>
            </a:r>
          </a:p>
        </p:txBody>
      </p:sp>
      <p:sp>
        <p:nvSpPr>
          <p:cNvPr id="6" name="TextBox 5">
            <a:extLst>
              <a:ext uri="{FF2B5EF4-FFF2-40B4-BE49-F238E27FC236}">
                <a16:creationId xmlns:a16="http://schemas.microsoft.com/office/drawing/2014/main" id="{6D904301-CDF5-3499-F789-9D903932B5FB}"/>
              </a:ext>
            </a:extLst>
          </p:cNvPr>
          <p:cNvSpPr txBox="1"/>
          <p:nvPr/>
        </p:nvSpPr>
        <p:spPr>
          <a:xfrm>
            <a:off x="2325413" y="4174134"/>
            <a:ext cx="1668517" cy="307777"/>
          </a:xfrm>
          <a:prstGeom prst="rect">
            <a:avLst/>
          </a:prstGeom>
          <a:solidFill>
            <a:srgbClr val="00B05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a:t>Response / Output</a:t>
            </a:r>
          </a:p>
        </p:txBody>
      </p:sp>
      <p:sp>
        <p:nvSpPr>
          <p:cNvPr id="7" name="TextBox 6">
            <a:extLst>
              <a:ext uri="{FF2B5EF4-FFF2-40B4-BE49-F238E27FC236}">
                <a16:creationId xmlns:a16="http://schemas.microsoft.com/office/drawing/2014/main" id="{82CE4E95-60E2-FAF6-FFB5-7E412A70316A}"/>
              </a:ext>
            </a:extLst>
          </p:cNvPr>
          <p:cNvSpPr txBox="1"/>
          <p:nvPr/>
        </p:nvSpPr>
        <p:spPr>
          <a:xfrm>
            <a:off x="1798958" y="5784886"/>
            <a:ext cx="8594084" cy="461665"/>
          </a:xfrm>
          <a:prstGeom prst="rect">
            <a:avLst/>
          </a:prstGeom>
          <a:ln/>
        </p:spPr>
        <p:style>
          <a:lnRef idx="2">
            <a:schemeClr val="dk1"/>
          </a:lnRef>
          <a:fillRef idx="1">
            <a:schemeClr val="lt1"/>
          </a:fillRef>
          <a:effectRef idx="0">
            <a:schemeClr val="dk1"/>
          </a:effectRef>
          <a:fontRef idx="minor">
            <a:schemeClr val="dk1"/>
          </a:fontRef>
        </p:style>
        <p:txBody>
          <a:bodyPr wrap="none" rtlCol="0">
            <a:spAutoFit/>
          </a:bodyPr>
          <a:lstStyle/>
          <a:p>
            <a:r>
              <a:rPr lang="en-US" sz="2400" dirty="0"/>
              <a:t>Higher quality prompts lead to higher quality responses / output</a:t>
            </a:r>
          </a:p>
        </p:txBody>
      </p:sp>
      <p:sp>
        <p:nvSpPr>
          <p:cNvPr id="8" name="Right Bracket 7">
            <a:extLst>
              <a:ext uri="{FF2B5EF4-FFF2-40B4-BE49-F238E27FC236}">
                <a16:creationId xmlns:a16="http://schemas.microsoft.com/office/drawing/2014/main" id="{4F913AEE-DC95-2232-246E-07622CD95900}"/>
              </a:ext>
            </a:extLst>
          </p:cNvPr>
          <p:cNvSpPr/>
          <p:nvPr/>
        </p:nvSpPr>
        <p:spPr>
          <a:xfrm>
            <a:off x="9924263" y="3601840"/>
            <a:ext cx="328448" cy="1683838"/>
          </a:xfrm>
          <a:prstGeom prst="rightBracket">
            <a:avLst/>
          </a:prstGeom>
          <a:ln>
            <a:solidFill>
              <a:schemeClr val="tx1"/>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98EB2AC2-00B9-0971-D81D-CFB166B7BABB}"/>
              </a:ext>
            </a:extLst>
          </p:cNvPr>
          <p:cNvSpPr txBox="1"/>
          <p:nvPr/>
        </p:nvSpPr>
        <p:spPr>
          <a:xfrm>
            <a:off x="10393042" y="4174134"/>
            <a:ext cx="960758" cy="523220"/>
          </a:xfrm>
          <a:prstGeom prst="rect">
            <a:avLst/>
          </a:prstGeom>
          <a:solidFill>
            <a:srgbClr val="00B05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a:t>Context</a:t>
            </a:r>
          </a:p>
          <a:p>
            <a:r>
              <a:rPr lang="en-US" sz="1400" dirty="0"/>
              <a:t>Window</a:t>
            </a:r>
          </a:p>
        </p:txBody>
      </p:sp>
    </p:spTree>
    <p:extLst>
      <p:ext uri="{BB962C8B-B14F-4D97-AF65-F5344CB8AC3E}">
        <p14:creationId xmlns:p14="http://schemas.microsoft.com/office/powerpoint/2010/main" val="3954021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5955E-87A1-0BCC-0E4E-20AFAF979DE8}"/>
              </a:ext>
            </a:extLst>
          </p:cNvPr>
          <p:cNvSpPr>
            <a:spLocks noGrp="1"/>
          </p:cNvSpPr>
          <p:nvPr>
            <p:ph type="title"/>
          </p:nvPr>
        </p:nvSpPr>
        <p:spPr/>
        <p:txBody>
          <a:bodyPr/>
          <a:lstStyle/>
          <a:p>
            <a:r>
              <a:rPr lang="en-US" dirty="0"/>
              <a:t>Prompting Strategies to Enhance ChatGPT</a:t>
            </a:r>
          </a:p>
        </p:txBody>
      </p:sp>
      <p:sp>
        <p:nvSpPr>
          <p:cNvPr id="3" name="Content Placeholder 2">
            <a:extLst>
              <a:ext uri="{FF2B5EF4-FFF2-40B4-BE49-F238E27FC236}">
                <a16:creationId xmlns:a16="http://schemas.microsoft.com/office/drawing/2014/main" id="{E61FD2C3-BA36-2D17-F268-7839014FC77A}"/>
              </a:ext>
            </a:extLst>
          </p:cNvPr>
          <p:cNvSpPr>
            <a:spLocks noGrp="1"/>
          </p:cNvSpPr>
          <p:nvPr>
            <p:ph idx="1"/>
          </p:nvPr>
        </p:nvSpPr>
        <p:spPr/>
        <p:txBody>
          <a:bodyPr/>
          <a:lstStyle/>
          <a:p>
            <a:pPr marL="514350" indent="-514350">
              <a:buFont typeface="+mj-lt"/>
              <a:buAutoNum type="arabicPeriod"/>
            </a:pPr>
            <a:r>
              <a:rPr lang="en-US" dirty="0"/>
              <a:t>Be Clear, Be Specific</a:t>
            </a:r>
          </a:p>
          <a:p>
            <a:pPr marL="514350" indent="-514350">
              <a:buFont typeface="+mj-lt"/>
              <a:buAutoNum type="arabicPeriod"/>
            </a:pPr>
            <a:r>
              <a:rPr lang="en-US" dirty="0"/>
              <a:t>Use Instructions and Define the Task</a:t>
            </a:r>
          </a:p>
          <a:p>
            <a:pPr marL="514350" indent="-514350">
              <a:buFont typeface="+mj-lt"/>
              <a:buAutoNum type="arabicPeriod"/>
            </a:pPr>
            <a:r>
              <a:rPr lang="en-US" dirty="0"/>
              <a:t>Use Role-Based Prompting </a:t>
            </a:r>
          </a:p>
          <a:p>
            <a:pPr marL="514350" indent="-514350">
              <a:buFont typeface="+mj-lt"/>
              <a:buAutoNum type="arabicPeriod"/>
            </a:pPr>
            <a:r>
              <a:rPr lang="en-US" dirty="0"/>
              <a:t>Show, Don’t Just Tell</a:t>
            </a:r>
          </a:p>
          <a:p>
            <a:pPr marL="514350" indent="-514350">
              <a:buFont typeface="+mj-lt"/>
              <a:buAutoNum type="arabicPeriod"/>
            </a:pPr>
            <a:r>
              <a:rPr lang="en-US" dirty="0"/>
              <a:t>Explain Your Reasoning</a:t>
            </a:r>
          </a:p>
          <a:p>
            <a:pPr marL="514350" indent="-514350">
              <a:buFont typeface="+mj-lt"/>
              <a:buAutoNum type="arabicPeriod"/>
            </a:pPr>
            <a:r>
              <a:rPr lang="en-US" dirty="0"/>
              <a:t>Iterate and Refine</a:t>
            </a:r>
          </a:p>
          <a:p>
            <a:pPr marL="514350" indent="-514350">
              <a:buFont typeface="+mj-lt"/>
              <a:buAutoNum type="arabicPeriod"/>
            </a:pPr>
            <a:r>
              <a:rPr lang="en-US" dirty="0"/>
              <a:t>Make the LLM Ask You Questions</a:t>
            </a:r>
          </a:p>
          <a:p>
            <a:pPr marL="514350" indent="-514350">
              <a:buFont typeface="+mj-lt"/>
              <a:buAutoNum type="arabicPeriod"/>
            </a:pPr>
            <a:r>
              <a:rPr lang="en-US" dirty="0"/>
              <a:t>Specify Your Desired Output</a:t>
            </a:r>
          </a:p>
        </p:txBody>
      </p:sp>
      <p:pic>
        <p:nvPicPr>
          <p:cNvPr id="1026" name="Picture 2" descr="10 Real-World Applications of Large Language Models (LLMs) in 2024">
            <a:extLst>
              <a:ext uri="{FF2B5EF4-FFF2-40B4-BE49-F238E27FC236}">
                <a16:creationId xmlns:a16="http://schemas.microsoft.com/office/drawing/2014/main" id="{82B9E4D6-225B-AD66-8FAE-F19B590563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55" r="18818"/>
          <a:stretch>
            <a:fillRect/>
          </a:stretch>
        </p:blipFill>
        <p:spPr bwMode="auto">
          <a:xfrm>
            <a:off x="6857447" y="1598440"/>
            <a:ext cx="5140963"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739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B8B45-9B86-51B0-BE01-AC41D2602CCC}"/>
              </a:ext>
            </a:extLst>
          </p:cNvPr>
          <p:cNvSpPr>
            <a:spLocks noGrp="1"/>
          </p:cNvSpPr>
          <p:nvPr>
            <p:ph type="title"/>
          </p:nvPr>
        </p:nvSpPr>
        <p:spPr/>
        <p:txBody>
          <a:bodyPr/>
          <a:lstStyle/>
          <a:p>
            <a:r>
              <a:rPr lang="en-US" dirty="0"/>
              <a:t>Tip 1: Be Clear, Be Specific</a:t>
            </a:r>
          </a:p>
        </p:txBody>
      </p:sp>
      <p:sp>
        <p:nvSpPr>
          <p:cNvPr id="3" name="Content Placeholder 2">
            <a:extLst>
              <a:ext uri="{FF2B5EF4-FFF2-40B4-BE49-F238E27FC236}">
                <a16:creationId xmlns:a16="http://schemas.microsoft.com/office/drawing/2014/main" id="{A60F82EE-3C9B-8CAD-5F18-5A9ACB7F26C9}"/>
              </a:ext>
            </a:extLst>
          </p:cNvPr>
          <p:cNvSpPr>
            <a:spLocks noGrp="1"/>
          </p:cNvSpPr>
          <p:nvPr>
            <p:ph idx="1"/>
          </p:nvPr>
        </p:nvSpPr>
        <p:spPr>
          <a:xfrm>
            <a:off x="838200" y="1825625"/>
            <a:ext cx="10807262" cy="4351338"/>
          </a:xfrm>
        </p:spPr>
        <p:txBody>
          <a:bodyPr>
            <a:normAutofit/>
          </a:bodyPr>
          <a:lstStyle/>
          <a:p>
            <a:r>
              <a:rPr lang="en-US" sz="2400" dirty="0"/>
              <a:t>LLMs use available context to predict the best response to your prompt. </a:t>
            </a:r>
          </a:p>
          <a:p>
            <a:r>
              <a:rPr lang="en-US" sz="2400" dirty="0"/>
              <a:t>Clearer and specific prompts will generate higher-quality outputs</a:t>
            </a:r>
          </a:p>
        </p:txBody>
      </p:sp>
      <p:sp>
        <p:nvSpPr>
          <p:cNvPr id="4" name="TextBox 3">
            <a:extLst>
              <a:ext uri="{FF2B5EF4-FFF2-40B4-BE49-F238E27FC236}">
                <a16:creationId xmlns:a16="http://schemas.microsoft.com/office/drawing/2014/main" id="{D01EDACA-BCFD-8FBE-5168-EE051997603A}"/>
              </a:ext>
            </a:extLst>
          </p:cNvPr>
          <p:cNvSpPr txBox="1"/>
          <p:nvPr/>
        </p:nvSpPr>
        <p:spPr>
          <a:xfrm>
            <a:off x="1037188" y="3585795"/>
            <a:ext cx="3741684" cy="1384995"/>
          </a:xfrm>
          <a:prstGeom prst="rect">
            <a:avLst/>
          </a:prstGeom>
          <a:noFill/>
        </p:spPr>
        <p:txBody>
          <a:bodyPr wrap="square" rtlCol="0">
            <a:spAutoFit/>
          </a:bodyPr>
          <a:lstStyle/>
          <a:p>
            <a:pPr algn="ctr"/>
            <a:r>
              <a:rPr lang="en-US" sz="2800" u="sng" dirty="0"/>
              <a:t>Original Prompt:</a:t>
            </a:r>
          </a:p>
          <a:p>
            <a:r>
              <a:rPr lang="en-US" sz="2800" dirty="0"/>
              <a:t>“Write about Project Management”</a:t>
            </a:r>
          </a:p>
        </p:txBody>
      </p:sp>
      <p:sp>
        <p:nvSpPr>
          <p:cNvPr id="5" name="TextBox 4">
            <a:extLst>
              <a:ext uri="{FF2B5EF4-FFF2-40B4-BE49-F238E27FC236}">
                <a16:creationId xmlns:a16="http://schemas.microsoft.com/office/drawing/2014/main" id="{6D96E084-9884-BD6F-FB1C-F620E07A83D0}"/>
              </a:ext>
            </a:extLst>
          </p:cNvPr>
          <p:cNvSpPr txBox="1"/>
          <p:nvPr/>
        </p:nvSpPr>
        <p:spPr>
          <a:xfrm>
            <a:off x="5932518" y="3585795"/>
            <a:ext cx="5421281" cy="2677656"/>
          </a:xfrm>
          <a:prstGeom prst="rect">
            <a:avLst/>
          </a:prstGeom>
          <a:noFill/>
        </p:spPr>
        <p:txBody>
          <a:bodyPr wrap="square" rtlCol="0">
            <a:spAutoFit/>
          </a:bodyPr>
          <a:lstStyle/>
          <a:p>
            <a:pPr algn="ctr"/>
            <a:r>
              <a:rPr lang="en-US" sz="2800" u="sng" dirty="0"/>
              <a:t>Improved Prompt:</a:t>
            </a:r>
          </a:p>
          <a:p>
            <a:r>
              <a:rPr lang="en-US" sz="2800" dirty="0"/>
              <a:t>"Explain the key benefits of Agile project management for a software development team new to the methodology. List 3-5 main advantages."</a:t>
            </a:r>
          </a:p>
        </p:txBody>
      </p:sp>
    </p:spTree>
    <p:extLst>
      <p:ext uri="{BB962C8B-B14F-4D97-AF65-F5344CB8AC3E}">
        <p14:creationId xmlns:p14="http://schemas.microsoft.com/office/powerpoint/2010/main" val="2832686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0AC11-B6F7-183E-F90A-47A5553265AA}"/>
              </a:ext>
            </a:extLst>
          </p:cNvPr>
          <p:cNvSpPr>
            <a:spLocks noGrp="1"/>
          </p:cNvSpPr>
          <p:nvPr>
            <p:ph type="title"/>
          </p:nvPr>
        </p:nvSpPr>
        <p:spPr/>
        <p:txBody>
          <a:bodyPr/>
          <a:lstStyle/>
          <a:p>
            <a:r>
              <a:rPr lang="en-US" dirty="0"/>
              <a:t>Tip 2: Use Instructions and Define the Task</a:t>
            </a:r>
          </a:p>
        </p:txBody>
      </p:sp>
      <p:sp>
        <p:nvSpPr>
          <p:cNvPr id="3" name="Content Placeholder 2">
            <a:extLst>
              <a:ext uri="{FF2B5EF4-FFF2-40B4-BE49-F238E27FC236}">
                <a16:creationId xmlns:a16="http://schemas.microsoft.com/office/drawing/2014/main" id="{479B5A93-EA1E-51F5-31A1-4ABB69C30C5E}"/>
              </a:ext>
            </a:extLst>
          </p:cNvPr>
          <p:cNvSpPr>
            <a:spLocks noGrp="1"/>
          </p:cNvSpPr>
          <p:nvPr>
            <p:ph idx="1"/>
          </p:nvPr>
        </p:nvSpPr>
        <p:spPr/>
        <p:txBody>
          <a:bodyPr/>
          <a:lstStyle/>
          <a:p>
            <a:r>
              <a:rPr lang="en-US" dirty="0"/>
              <a:t>Use strong action verbs when prompting LLMs (e.g., Write, Summarize, Explain, etc.)</a:t>
            </a:r>
          </a:p>
          <a:p>
            <a:r>
              <a:rPr lang="en-US" dirty="0"/>
              <a:t>Break down complex requests into smaller, instructed steps</a:t>
            </a:r>
          </a:p>
          <a:p>
            <a:r>
              <a:rPr lang="en-US" dirty="0"/>
              <a:t>Specify constraints for the task</a:t>
            </a:r>
          </a:p>
        </p:txBody>
      </p:sp>
      <p:sp>
        <p:nvSpPr>
          <p:cNvPr id="4" name="TextBox 3">
            <a:extLst>
              <a:ext uri="{FF2B5EF4-FFF2-40B4-BE49-F238E27FC236}">
                <a16:creationId xmlns:a16="http://schemas.microsoft.com/office/drawing/2014/main" id="{58E55995-FC41-66B0-69BD-4BDFA172A7A1}"/>
              </a:ext>
            </a:extLst>
          </p:cNvPr>
          <p:cNvSpPr txBox="1"/>
          <p:nvPr/>
        </p:nvSpPr>
        <p:spPr>
          <a:xfrm>
            <a:off x="1126400" y="3585795"/>
            <a:ext cx="3741684" cy="1384995"/>
          </a:xfrm>
          <a:prstGeom prst="rect">
            <a:avLst/>
          </a:prstGeom>
          <a:noFill/>
        </p:spPr>
        <p:txBody>
          <a:bodyPr wrap="square" rtlCol="0">
            <a:spAutoFit/>
          </a:bodyPr>
          <a:lstStyle/>
          <a:p>
            <a:pPr algn="ctr"/>
            <a:r>
              <a:rPr lang="en-US" sz="2800" u="sng" dirty="0"/>
              <a:t>Original Prompt:</a:t>
            </a:r>
          </a:p>
          <a:p>
            <a:r>
              <a:rPr lang="en-US" sz="2800" dirty="0"/>
              <a:t>“Can you give me some marketing ideas”</a:t>
            </a:r>
          </a:p>
        </p:txBody>
      </p:sp>
      <p:sp>
        <p:nvSpPr>
          <p:cNvPr id="5" name="TextBox 4">
            <a:extLst>
              <a:ext uri="{FF2B5EF4-FFF2-40B4-BE49-F238E27FC236}">
                <a16:creationId xmlns:a16="http://schemas.microsoft.com/office/drawing/2014/main" id="{297EA2D5-6BBA-6738-9E25-5D0342B1F85C}"/>
              </a:ext>
            </a:extLst>
          </p:cNvPr>
          <p:cNvSpPr txBox="1"/>
          <p:nvPr/>
        </p:nvSpPr>
        <p:spPr>
          <a:xfrm>
            <a:off x="5932518" y="3585795"/>
            <a:ext cx="5421281" cy="3108543"/>
          </a:xfrm>
          <a:prstGeom prst="rect">
            <a:avLst/>
          </a:prstGeom>
          <a:noFill/>
        </p:spPr>
        <p:txBody>
          <a:bodyPr wrap="square" rtlCol="0">
            <a:spAutoFit/>
          </a:bodyPr>
          <a:lstStyle/>
          <a:p>
            <a:pPr algn="ctr"/>
            <a:r>
              <a:rPr lang="en-US" sz="2800" u="sng" dirty="0"/>
              <a:t>Improved Prompt:</a:t>
            </a:r>
          </a:p>
          <a:p>
            <a:r>
              <a:rPr lang="en-US" sz="2800" dirty="0"/>
              <a:t>"Generate 5 creative marketing slogans for a new eco-friendly coffee cup. Each slogan should be under 10 words and highlight its reusable nature. Exclude any mention of price.”</a:t>
            </a:r>
          </a:p>
        </p:txBody>
      </p:sp>
    </p:spTree>
    <p:extLst>
      <p:ext uri="{BB962C8B-B14F-4D97-AF65-F5344CB8AC3E}">
        <p14:creationId xmlns:p14="http://schemas.microsoft.com/office/powerpoint/2010/main" val="1395896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D0B57-25B6-C656-C71F-160E1D2FCDEA}"/>
              </a:ext>
            </a:extLst>
          </p:cNvPr>
          <p:cNvSpPr>
            <a:spLocks noGrp="1"/>
          </p:cNvSpPr>
          <p:nvPr>
            <p:ph type="title"/>
          </p:nvPr>
        </p:nvSpPr>
        <p:spPr/>
        <p:txBody>
          <a:bodyPr/>
          <a:lstStyle/>
          <a:p>
            <a:r>
              <a:rPr lang="en-US" dirty="0"/>
              <a:t>Tip 3: Use Role-Based Prompting to Shape Outputs</a:t>
            </a:r>
          </a:p>
        </p:txBody>
      </p:sp>
      <p:sp>
        <p:nvSpPr>
          <p:cNvPr id="3" name="Content Placeholder 2">
            <a:extLst>
              <a:ext uri="{FF2B5EF4-FFF2-40B4-BE49-F238E27FC236}">
                <a16:creationId xmlns:a16="http://schemas.microsoft.com/office/drawing/2014/main" id="{5E8173CA-DFCA-1055-6FE8-C96CF2E3C1CB}"/>
              </a:ext>
            </a:extLst>
          </p:cNvPr>
          <p:cNvSpPr>
            <a:spLocks noGrp="1"/>
          </p:cNvSpPr>
          <p:nvPr>
            <p:ph idx="1"/>
          </p:nvPr>
        </p:nvSpPr>
        <p:spPr/>
        <p:txBody>
          <a:bodyPr/>
          <a:lstStyle/>
          <a:p>
            <a:r>
              <a:rPr lang="en-US" dirty="0"/>
              <a:t>By telling an LLM to “act as a &lt;insert persona&gt;”, the output will match the tone and style of that persona.</a:t>
            </a:r>
          </a:p>
          <a:p>
            <a:r>
              <a:rPr lang="en-US" dirty="0"/>
              <a:t>A few specific examples are “act as a teacher”, “act as a critical reviewer”, “act as a job interviewer”</a:t>
            </a:r>
          </a:p>
          <a:p>
            <a:endParaRPr lang="en-US" dirty="0"/>
          </a:p>
        </p:txBody>
      </p:sp>
      <p:sp>
        <p:nvSpPr>
          <p:cNvPr id="4" name="TextBox 3">
            <a:extLst>
              <a:ext uri="{FF2B5EF4-FFF2-40B4-BE49-F238E27FC236}">
                <a16:creationId xmlns:a16="http://schemas.microsoft.com/office/drawing/2014/main" id="{F47F8756-7B14-E1B0-C0A6-83715E7E53F6}"/>
              </a:ext>
            </a:extLst>
          </p:cNvPr>
          <p:cNvSpPr txBox="1"/>
          <p:nvPr/>
        </p:nvSpPr>
        <p:spPr>
          <a:xfrm>
            <a:off x="1204458" y="3585795"/>
            <a:ext cx="3741684" cy="1384995"/>
          </a:xfrm>
          <a:prstGeom prst="rect">
            <a:avLst/>
          </a:prstGeom>
          <a:noFill/>
        </p:spPr>
        <p:txBody>
          <a:bodyPr wrap="square" rtlCol="0">
            <a:spAutoFit/>
          </a:bodyPr>
          <a:lstStyle/>
          <a:p>
            <a:pPr algn="ctr"/>
            <a:r>
              <a:rPr lang="en-US" sz="2800" u="sng" dirty="0"/>
              <a:t>Original Prompt:</a:t>
            </a:r>
          </a:p>
          <a:p>
            <a:r>
              <a:rPr lang="en-US" sz="2800" dirty="0"/>
              <a:t>“Explain the concept of blockchain”</a:t>
            </a:r>
          </a:p>
        </p:txBody>
      </p:sp>
      <p:sp>
        <p:nvSpPr>
          <p:cNvPr id="5" name="TextBox 4">
            <a:extLst>
              <a:ext uri="{FF2B5EF4-FFF2-40B4-BE49-F238E27FC236}">
                <a16:creationId xmlns:a16="http://schemas.microsoft.com/office/drawing/2014/main" id="{52B986F2-5B48-C114-C795-502036F453F0}"/>
              </a:ext>
            </a:extLst>
          </p:cNvPr>
          <p:cNvSpPr txBox="1"/>
          <p:nvPr/>
        </p:nvSpPr>
        <p:spPr>
          <a:xfrm>
            <a:off x="5932518" y="3585795"/>
            <a:ext cx="5421281" cy="2677656"/>
          </a:xfrm>
          <a:prstGeom prst="rect">
            <a:avLst/>
          </a:prstGeom>
          <a:noFill/>
        </p:spPr>
        <p:txBody>
          <a:bodyPr wrap="square" rtlCol="0">
            <a:spAutoFit/>
          </a:bodyPr>
          <a:lstStyle/>
          <a:p>
            <a:pPr algn="ctr"/>
            <a:r>
              <a:rPr lang="en-US" sz="2800" u="sng" dirty="0"/>
              <a:t>Improved Prompt:</a:t>
            </a:r>
          </a:p>
          <a:p>
            <a:r>
              <a:rPr lang="en-US" sz="2800" dirty="0"/>
              <a:t>”Act as a financial advisor for beginners. Explain the concept of blockchain in simple terms, highlighting its potential relevance to personal investing”</a:t>
            </a:r>
          </a:p>
        </p:txBody>
      </p:sp>
    </p:spTree>
    <p:extLst>
      <p:ext uri="{BB962C8B-B14F-4D97-AF65-F5344CB8AC3E}">
        <p14:creationId xmlns:p14="http://schemas.microsoft.com/office/powerpoint/2010/main" val="1384175970"/>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Crop</Template>
  <TotalTime>796</TotalTime>
  <Words>1741</Words>
  <Application>Microsoft Macintosh PowerPoint</Application>
  <PresentationFormat>Widescreen</PresentationFormat>
  <Paragraphs>210</Paragraphs>
  <Slides>28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-webkit-standard</vt:lpstr>
      <vt:lpstr>Aptos</vt:lpstr>
      <vt:lpstr>Arial</vt:lpstr>
      <vt:lpstr>Franklin Gothic Book</vt:lpstr>
      <vt:lpstr>Crop</vt:lpstr>
      <vt:lpstr>AI Tools Workshop</vt:lpstr>
      <vt:lpstr>Agenda</vt:lpstr>
      <vt:lpstr>AI Buzz</vt:lpstr>
      <vt:lpstr>AI Buzz</vt:lpstr>
      <vt:lpstr>Large Language Models</vt:lpstr>
      <vt:lpstr>Prompting Strategies to Enhance ChatGPT</vt:lpstr>
      <vt:lpstr>Tip 1: Be Clear, Be Specific</vt:lpstr>
      <vt:lpstr>Tip 2: Use Instructions and Define the Task</vt:lpstr>
      <vt:lpstr>Tip 3: Use Role-Based Prompting to Shape Outputs</vt:lpstr>
      <vt:lpstr>Tip 4: Show, Don’t Just Tell: Few-Shot Prompting</vt:lpstr>
      <vt:lpstr>Tip 4: Example</vt:lpstr>
      <vt:lpstr>Tip 5: Explain Your Reasoning</vt:lpstr>
      <vt:lpstr>Tip 6: Iterate and Refine</vt:lpstr>
      <vt:lpstr>Tip 7: Make the LLM ask you Questions</vt:lpstr>
      <vt:lpstr>Tip 8: Specify your Desired Output</vt:lpstr>
      <vt:lpstr>AI Tools Buffet</vt:lpstr>
      <vt:lpstr>LLMs for General Use (Free Tier)</vt:lpstr>
      <vt:lpstr>LLMs for General Use (Paid Tier)</vt:lpstr>
      <vt:lpstr>Deep Research</vt:lpstr>
      <vt:lpstr>Automated Notetaking</vt:lpstr>
      <vt:lpstr>Presentation Generation</vt:lpstr>
      <vt:lpstr>Image Generation</vt:lpstr>
      <vt:lpstr>Video Generation</vt:lpstr>
      <vt:lpstr>Code Generation</vt:lpstr>
      <vt:lpstr>Automation Workflows</vt:lpstr>
      <vt:lpstr>Proposal Generation</vt:lpstr>
      <vt:lpstr>Other General Tools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Jack Francis</dc:creator>
  <cp:lastModifiedBy>Jack Francis</cp:lastModifiedBy>
  <cp:revision>5</cp:revision>
  <dcterms:created xsi:type="dcterms:W3CDTF">2025-06-03T03:42:23Z</dcterms:created>
  <dcterms:modified xsi:type="dcterms:W3CDTF">2025-06-03T16:58:47Z</dcterms:modified>
</cp:coreProperties>
</file>