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25" r:id="rId1"/>
  </p:sldMasterIdLst>
  <p:notesMasterIdLst>
    <p:notesMasterId r:id="rId9"/>
  </p:notesMasterIdLst>
  <p:sldIdLst>
    <p:sldId id="259" r:id="rId2"/>
    <p:sldId id="257" r:id="rId3"/>
    <p:sldId id="261" r:id="rId4"/>
    <p:sldId id="262" r:id="rId5"/>
    <p:sldId id="258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24"/>
    <p:restoredTop sz="94658"/>
  </p:normalViewPr>
  <p:slideViewPr>
    <p:cSldViewPr snapToGrid="0">
      <p:cViewPr varScale="1">
        <p:scale>
          <a:sx n="116" d="100"/>
          <a:sy n="116" d="100"/>
        </p:scale>
        <p:origin x="7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0B46BD-5D7E-A441-9B94-A4021A70E94F}" type="datetimeFigureOut">
              <a:rPr lang="en-US" smtClean="0"/>
              <a:t>8/25/26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21B5A3-147D-9948-9C57-5F8ECE350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707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21B5A3-147D-9948-9C57-5F8ECE3501E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388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21B5A3-147D-9948-9C57-5F8ECE3501E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159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822061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8/25/26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58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957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932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2257080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8/25/26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538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8/25/26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442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8/25/26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672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8/25/26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966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2A54C80-263E-416B-A8E0-580EDEADCBDC}" type="datetimeFigureOut">
              <a:rPr lang="en-US" smtClean="0"/>
              <a:t>8/25/26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37491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8/25/26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30139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244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6" r:id="rId1"/>
    <p:sldLayoutId id="2147484027" r:id="rId2"/>
    <p:sldLayoutId id="2147484028" r:id="rId3"/>
    <p:sldLayoutId id="2147484029" r:id="rId4"/>
    <p:sldLayoutId id="2147484030" r:id="rId5"/>
    <p:sldLayoutId id="2147484031" r:id="rId6"/>
    <p:sldLayoutId id="2147484032" r:id="rId7"/>
    <p:sldLayoutId id="2147484033" r:id="rId8"/>
    <p:sldLayoutId id="2147484034" r:id="rId9"/>
    <p:sldLayoutId id="2147484035" r:id="rId10"/>
    <p:sldLayoutId id="2147484036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70525-B2B1-9619-3A5A-65D104C996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Artificial Intelligence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A8A5F0-CF74-6E94-A770-094199A0CB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Jack Francis</a:t>
            </a:r>
          </a:p>
          <a:p>
            <a:r>
              <a:rPr lang="en-US" dirty="0"/>
              <a:t>I help build and use AI to solve problems</a:t>
            </a:r>
          </a:p>
        </p:txBody>
      </p:sp>
    </p:spTree>
    <p:extLst>
      <p:ext uri="{BB962C8B-B14F-4D97-AF65-F5344CB8AC3E}">
        <p14:creationId xmlns:p14="http://schemas.microsoft.com/office/powerpoint/2010/main" val="3751295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CF935-38EA-2CE9-B128-F7AEF0762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one is real, and which one is AI?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9B9456-A475-6DE0-D120-84E681FDA4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Videos showing two dogs. Removed due to size limits</a:t>
            </a:r>
          </a:p>
        </p:txBody>
      </p:sp>
    </p:spTree>
    <p:extLst>
      <p:ext uri="{BB962C8B-B14F-4D97-AF65-F5344CB8AC3E}">
        <p14:creationId xmlns:p14="http://schemas.microsoft.com/office/powerpoint/2010/main" val="3067515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8DB79-0578-2D80-59A0-EB488051C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919CD-A604-AC8F-542A-185A4F0E3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286000"/>
            <a:ext cx="10105053" cy="3581400"/>
          </a:xfrm>
        </p:spPr>
        <p:txBody>
          <a:bodyPr/>
          <a:lstStyle/>
          <a:p>
            <a:r>
              <a:rPr lang="en-US" sz="3200" dirty="0"/>
              <a:t>Learning to predict patterns using math, logic, and data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2" descr="The Complete History Of The ChatGPT Logo - Hatchwise">
            <a:extLst>
              <a:ext uri="{FF2B5EF4-FFF2-40B4-BE49-F238E27FC236}">
                <a16:creationId xmlns:a16="http://schemas.microsoft.com/office/drawing/2014/main" id="{5F99561F-C41B-80AB-4F93-CB9DC61FC6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12" b="22812"/>
          <a:stretch>
            <a:fillRect/>
          </a:stretch>
        </p:blipFill>
        <p:spPr bwMode="auto">
          <a:xfrm>
            <a:off x="1706540" y="3316660"/>
            <a:ext cx="2892490" cy="874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The Evolution of the TikTok Logo: Its History and Its Design (2024) -  Shopify">
            <a:extLst>
              <a:ext uri="{FF2B5EF4-FFF2-40B4-BE49-F238E27FC236}">
                <a16:creationId xmlns:a16="http://schemas.microsoft.com/office/drawing/2014/main" id="{51B711B6-30F4-EB45-2A3D-49F19A1DD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438" y="2960215"/>
            <a:ext cx="2438549" cy="137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What are Instagram Reels? | SizzleForce ...">
            <a:extLst>
              <a:ext uri="{FF2B5EF4-FFF2-40B4-BE49-F238E27FC236}">
                <a16:creationId xmlns:a16="http://schemas.microsoft.com/office/drawing/2014/main" id="{AF7DA862-80BD-CA7F-3A81-943F00B2A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258" y="2856144"/>
            <a:ext cx="1485900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My Maps – About – Google Maps">
            <a:extLst>
              <a:ext uri="{FF2B5EF4-FFF2-40B4-BE49-F238E27FC236}">
                <a16:creationId xmlns:a16="http://schemas.microsoft.com/office/drawing/2014/main" id="{227212CE-A7E5-DA1F-C216-7681626AE3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977" y="4024981"/>
            <a:ext cx="2048847" cy="2048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YouTube for Nintendo Switch - Nintendo Official Site">
            <a:extLst>
              <a:ext uri="{FF2B5EF4-FFF2-40B4-BE49-F238E27FC236}">
                <a16:creationId xmlns:a16="http://schemas.microsoft.com/office/drawing/2014/main" id="{2B47A38A-F61A-6FBF-F0CF-84F5918A0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5" t="43237" r="12276" b="40699"/>
          <a:stretch>
            <a:fillRect/>
          </a:stretch>
        </p:blipFill>
        <p:spPr bwMode="auto">
          <a:xfrm>
            <a:off x="2292184" y="4534171"/>
            <a:ext cx="4080623" cy="1210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7601259-2CD7-607E-1974-267B1CEC95BE}"/>
              </a:ext>
            </a:extLst>
          </p:cNvPr>
          <p:cNvSpPr txBox="1"/>
          <p:nvPr/>
        </p:nvSpPr>
        <p:spPr>
          <a:xfrm>
            <a:off x="1371600" y="6022858"/>
            <a:ext cx="9700220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AI is about teaching computers to do things that normally require humans</a:t>
            </a:r>
          </a:p>
        </p:txBody>
      </p:sp>
    </p:spTree>
    <p:extLst>
      <p:ext uri="{BB962C8B-B14F-4D97-AF65-F5344CB8AC3E}">
        <p14:creationId xmlns:p14="http://schemas.microsoft.com/office/powerpoint/2010/main" val="1581866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25245-6D47-BA93-41FD-EEDA3F526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AI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0DE85-9C73-C445-FF3F-38EF17446C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The NBA is facing an analytics-fueled crisis. MLB can relate. - The  Washington Post">
            <a:extLst>
              <a:ext uri="{FF2B5EF4-FFF2-40B4-BE49-F238E27FC236}">
                <a16:creationId xmlns:a16="http://schemas.microsoft.com/office/drawing/2014/main" id="{CD48082B-89AE-B393-5D7D-C9732649F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7986" y="223024"/>
            <a:ext cx="3093173" cy="641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The Complete Guide to Object Detection: An Introduction to Detection in  2024 — visionplatform">
            <a:extLst>
              <a:ext uri="{FF2B5EF4-FFF2-40B4-BE49-F238E27FC236}">
                <a16:creationId xmlns:a16="http://schemas.microsoft.com/office/drawing/2014/main" id="{D8EA1541-7EA4-7ECA-CE03-DDE97D79B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41" y="1518425"/>
            <a:ext cx="510222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MarI/O - Machine Learning for Video Games">
            <a:extLst>
              <a:ext uri="{FF2B5EF4-FFF2-40B4-BE49-F238E27FC236}">
                <a16:creationId xmlns:a16="http://schemas.microsoft.com/office/drawing/2014/main" id="{D774268D-5183-3314-792D-B5A0FB9AE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353" y="3856827"/>
            <a:ext cx="5333690" cy="300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8146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D42C6-EE73-174C-F2E2-379E0279B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Journey</a:t>
            </a:r>
          </a:p>
        </p:txBody>
      </p:sp>
      <p:pic>
        <p:nvPicPr>
          <p:cNvPr id="3074" name="Picture 2" descr="Map of Decatur, AL, Alabama">
            <a:extLst>
              <a:ext uri="{FF2B5EF4-FFF2-40B4-BE49-F238E27FC236}">
                <a16:creationId xmlns:a16="http://schemas.microsoft.com/office/drawing/2014/main" id="{55C81F20-EC37-D134-B407-228774784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531" y="1520232"/>
            <a:ext cx="1698558" cy="2017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2020 Mississippi State Bulldogs football team - Wikipedia">
            <a:extLst>
              <a:ext uri="{FF2B5EF4-FFF2-40B4-BE49-F238E27FC236}">
                <a16:creationId xmlns:a16="http://schemas.microsoft.com/office/drawing/2014/main" id="{BC45567F-6CFC-9CDB-1F02-1CA487A4F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916" y="1536201"/>
            <a:ext cx="2688835" cy="1637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Frito-Lay Inc. - Wikipedia">
            <a:extLst>
              <a:ext uri="{FF2B5EF4-FFF2-40B4-BE49-F238E27FC236}">
                <a16:creationId xmlns:a16="http://schemas.microsoft.com/office/drawing/2014/main" id="{4852F819-0023-BD08-1FD4-46CBA73C4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1464" y="1435031"/>
            <a:ext cx="2141927" cy="1413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Amazon.com: Amazon eGift Card - Amazon Logo - Classic (Animated): Gift Cards">
            <a:extLst>
              <a:ext uri="{FF2B5EF4-FFF2-40B4-BE49-F238E27FC236}">
                <a16:creationId xmlns:a16="http://schemas.microsoft.com/office/drawing/2014/main" id="{D83AA85D-3078-3BF7-93BC-AAA6C9F45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821" y="4480352"/>
            <a:ext cx="2326289" cy="169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NIKE, Inc. Logos —">
            <a:extLst>
              <a:ext uri="{FF2B5EF4-FFF2-40B4-BE49-F238E27FC236}">
                <a16:creationId xmlns:a16="http://schemas.microsoft.com/office/drawing/2014/main" id="{D63CD372-FBFF-7760-5002-EDBD95ACF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510" y="4692391"/>
            <a:ext cx="2426614" cy="1365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Davidson | Integrated solutions for our Nation's security">
            <a:extLst>
              <a:ext uri="{FF2B5EF4-FFF2-40B4-BE49-F238E27FC236}">
                <a16:creationId xmlns:a16="http://schemas.microsoft.com/office/drawing/2014/main" id="{D3D691C7-A715-2CA2-5232-E40CE51E6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654" y="4645373"/>
            <a:ext cx="2673008" cy="1526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reeform 3">
            <a:extLst>
              <a:ext uri="{FF2B5EF4-FFF2-40B4-BE49-F238E27FC236}">
                <a16:creationId xmlns:a16="http://schemas.microsoft.com/office/drawing/2014/main" id="{D1989558-6B05-1AC9-EE61-8681D8E3A024}"/>
              </a:ext>
            </a:extLst>
          </p:cNvPr>
          <p:cNvSpPr/>
          <p:nvPr/>
        </p:nvSpPr>
        <p:spPr>
          <a:xfrm>
            <a:off x="2776654" y="2048143"/>
            <a:ext cx="1951463" cy="1041908"/>
          </a:xfrm>
          <a:custGeom>
            <a:avLst/>
            <a:gdLst>
              <a:gd name="connsiteX0" fmla="*/ 0 w 1951463"/>
              <a:gd name="connsiteY0" fmla="*/ 494335 h 1041908"/>
              <a:gd name="connsiteX1" fmla="*/ 646770 w 1951463"/>
              <a:gd name="connsiteY1" fmla="*/ 1029594 h 1041908"/>
              <a:gd name="connsiteX2" fmla="*/ 1148575 w 1951463"/>
              <a:gd name="connsiteY2" fmla="*/ 25984 h 1041908"/>
              <a:gd name="connsiteX3" fmla="*/ 1951463 w 1951463"/>
              <a:gd name="connsiteY3" fmla="*/ 393974 h 1041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1463" h="1041908">
                <a:moveTo>
                  <a:pt x="0" y="494335"/>
                </a:moveTo>
                <a:cubicBezTo>
                  <a:pt x="227670" y="800994"/>
                  <a:pt x="455341" y="1107653"/>
                  <a:pt x="646770" y="1029594"/>
                </a:cubicBezTo>
                <a:cubicBezTo>
                  <a:pt x="838199" y="951536"/>
                  <a:pt x="931126" y="131921"/>
                  <a:pt x="1148575" y="25984"/>
                </a:cubicBezTo>
                <a:cubicBezTo>
                  <a:pt x="1366024" y="-79953"/>
                  <a:pt x="1658743" y="157010"/>
                  <a:pt x="1951463" y="393974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7B02F2E4-590A-2228-C362-E5230627FCA2}"/>
              </a:ext>
            </a:extLst>
          </p:cNvPr>
          <p:cNvSpPr/>
          <p:nvPr/>
        </p:nvSpPr>
        <p:spPr>
          <a:xfrm>
            <a:off x="7319876" y="1989297"/>
            <a:ext cx="1951463" cy="1041908"/>
          </a:xfrm>
          <a:custGeom>
            <a:avLst/>
            <a:gdLst>
              <a:gd name="connsiteX0" fmla="*/ 0 w 1951463"/>
              <a:gd name="connsiteY0" fmla="*/ 494335 h 1041908"/>
              <a:gd name="connsiteX1" fmla="*/ 646770 w 1951463"/>
              <a:gd name="connsiteY1" fmla="*/ 1029594 h 1041908"/>
              <a:gd name="connsiteX2" fmla="*/ 1148575 w 1951463"/>
              <a:gd name="connsiteY2" fmla="*/ 25984 h 1041908"/>
              <a:gd name="connsiteX3" fmla="*/ 1951463 w 1951463"/>
              <a:gd name="connsiteY3" fmla="*/ 393974 h 1041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1463" h="1041908">
                <a:moveTo>
                  <a:pt x="0" y="494335"/>
                </a:moveTo>
                <a:cubicBezTo>
                  <a:pt x="227670" y="800994"/>
                  <a:pt x="455341" y="1107653"/>
                  <a:pt x="646770" y="1029594"/>
                </a:cubicBezTo>
                <a:cubicBezTo>
                  <a:pt x="838199" y="951536"/>
                  <a:pt x="931126" y="131921"/>
                  <a:pt x="1148575" y="25984"/>
                </a:cubicBezTo>
                <a:cubicBezTo>
                  <a:pt x="1366024" y="-79953"/>
                  <a:pt x="1658743" y="157010"/>
                  <a:pt x="1951463" y="393974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659E44C4-3EF1-B7B7-67D0-24807AAB54E5}"/>
              </a:ext>
            </a:extLst>
          </p:cNvPr>
          <p:cNvSpPr/>
          <p:nvPr/>
        </p:nvSpPr>
        <p:spPr>
          <a:xfrm rot="6182783">
            <a:off x="9374242" y="3071189"/>
            <a:ext cx="1615519" cy="1041908"/>
          </a:xfrm>
          <a:custGeom>
            <a:avLst/>
            <a:gdLst>
              <a:gd name="connsiteX0" fmla="*/ 0 w 1951463"/>
              <a:gd name="connsiteY0" fmla="*/ 494335 h 1041908"/>
              <a:gd name="connsiteX1" fmla="*/ 646770 w 1951463"/>
              <a:gd name="connsiteY1" fmla="*/ 1029594 h 1041908"/>
              <a:gd name="connsiteX2" fmla="*/ 1148575 w 1951463"/>
              <a:gd name="connsiteY2" fmla="*/ 25984 h 1041908"/>
              <a:gd name="connsiteX3" fmla="*/ 1951463 w 1951463"/>
              <a:gd name="connsiteY3" fmla="*/ 393974 h 1041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1463" h="1041908">
                <a:moveTo>
                  <a:pt x="0" y="494335"/>
                </a:moveTo>
                <a:cubicBezTo>
                  <a:pt x="227670" y="800994"/>
                  <a:pt x="455341" y="1107653"/>
                  <a:pt x="646770" y="1029594"/>
                </a:cubicBezTo>
                <a:cubicBezTo>
                  <a:pt x="838199" y="951536"/>
                  <a:pt x="931126" y="131921"/>
                  <a:pt x="1148575" y="25984"/>
                </a:cubicBezTo>
                <a:cubicBezTo>
                  <a:pt x="1366024" y="-79953"/>
                  <a:pt x="1658743" y="157010"/>
                  <a:pt x="1951463" y="393974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9B83C1C5-25CD-B09B-27B1-82C673994F5E}"/>
              </a:ext>
            </a:extLst>
          </p:cNvPr>
          <p:cNvSpPr/>
          <p:nvPr/>
        </p:nvSpPr>
        <p:spPr>
          <a:xfrm rot="21117619">
            <a:off x="7611106" y="4738190"/>
            <a:ext cx="1615519" cy="1041908"/>
          </a:xfrm>
          <a:custGeom>
            <a:avLst/>
            <a:gdLst>
              <a:gd name="connsiteX0" fmla="*/ 0 w 1951463"/>
              <a:gd name="connsiteY0" fmla="*/ 494335 h 1041908"/>
              <a:gd name="connsiteX1" fmla="*/ 646770 w 1951463"/>
              <a:gd name="connsiteY1" fmla="*/ 1029594 h 1041908"/>
              <a:gd name="connsiteX2" fmla="*/ 1148575 w 1951463"/>
              <a:gd name="connsiteY2" fmla="*/ 25984 h 1041908"/>
              <a:gd name="connsiteX3" fmla="*/ 1951463 w 1951463"/>
              <a:gd name="connsiteY3" fmla="*/ 393974 h 1041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1463" h="1041908">
                <a:moveTo>
                  <a:pt x="0" y="494335"/>
                </a:moveTo>
                <a:cubicBezTo>
                  <a:pt x="227670" y="800994"/>
                  <a:pt x="455341" y="1107653"/>
                  <a:pt x="646770" y="1029594"/>
                </a:cubicBezTo>
                <a:cubicBezTo>
                  <a:pt x="838199" y="951536"/>
                  <a:pt x="931126" y="131921"/>
                  <a:pt x="1148575" y="25984"/>
                </a:cubicBezTo>
                <a:cubicBezTo>
                  <a:pt x="1366024" y="-79953"/>
                  <a:pt x="1658743" y="157010"/>
                  <a:pt x="1951463" y="393974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8CD493F2-865E-F91D-AAD7-52A12948A378}"/>
              </a:ext>
            </a:extLst>
          </p:cNvPr>
          <p:cNvSpPr/>
          <p:nvPr/>
        </p:nvSpPr>
        <p:spPr>
          <a:xfrm rot="21117619">
            <a:off x="3636927" y="4938138"/>
            <a:ext cx="1544424" cy="1041908"/>
          </a:xfrm>
          <a:custGeom>
            <a:avLst/>
            <a:gdLst>
              <a:gd name="connsiteX0" fmla="*/ 0 w 1951463"/>
              <a:gd name="connsiteY0" fmla="*/ 494335 h 1041908"/>
              <a:gd name="connsiteX1" fmla="*/ 646770 w 1951463"/>
              <a:gd name="connsiteY1" fmla="*/ 1029594 h 1041908"/>
              <a:gd name="connsiteX2" fmla="*/ 1148575 w 1951463"/>
              <a:gd name="connsiteY2" fmla="*/ 25984 h 1041908"/>
              <a:gd name="connsiteX3" fmla="*/ 1951463 w 1951463"/>
              <a:gd name="connsiteY3" fmla="*/ 393974 h 1041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1463" h="1041908">
                <a:moveTo>
                  <a:pt x="0" y="494335"/>
                </a:moveTo>
                <a:cubicBezTo>
                  <a:pt x="227670" y="800994"/>
                  <a:pt x="455341" y="1107653"/>
                  <a:pt x="646770" y="1029594"/>
                </a:cubicBezTo>
                <a:cubicBezTo>
                  <a:pt x="838199" y="951536"/>
                  <a:pt x="931126" y="131921"/>
                  <a:pt x="1148575" y="25984"/>
                </a:cubicBezTo>
                <a:cubicBezTo>
                  <a:pt x="1366024" y="-79953"/>
                  <a:pt x="1658743" y="157010"/>
                  <a:pt x="1951463" y="393974"/>
                </a:cubicBezTo>
              </a:path>
            </a:pathLst>
          </a:cu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6EFD0E-12A9-0CE6-D2AD-F7EB1D5D1465}"/>
              </a:ext>
            </a:extLst>
          </p:cNvPr>
          <p:cNvSpPr txBox="1"/>
          <p:nvPr/>
        </p:nvSpPr>
        <p:spPr>
          <a:xfrm>
            <a:off x="4990388" y="3231459"/>
            <a:ext cx="230704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Industrial Engineering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D6D317-CB1B-FD8E-0BCC-34076B9D150A}"/>
              </a:ext>
            </a:extLst>
          </p:cNvPr>
          <p:cNvSpPr txBox="1"/>
          <p:nvPr/>
        </p:nvSpPr>
        <p:spPr>
          <a:xfrm>
            <a:off x="9181464" y="3231459"/>
            <a:ext cx="268618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Predict Maintenance Cost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33477A-E0F9-C3F5-066B-C90EC9082D1D}"/>
              </a:ext>
            </a:extLst>
          </p:cNvPr>
          <p:cNvSpPr txBox="1"/>
          <p:nvPr/>
        </p:nvSpPr>
        <p:spPr>
          <a:xfrm>
            <a:off x="9472671" y="6272811"/>
            <a:ext cx="191058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Build Dashboards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F579ED-11D1-4EAD-C1CF-13EBE53777D8}"/>
              </a:ext>
            </a:extLst>
          </p:cNvPr>
          <p:cNvSpPr txBox="1"/>
          <p:nvPr/>
        </p:nvSpPr>
        <p:spPr>
          <a:xfrm>
            <a:off x="4616221" y="6272811"/>
            <a:ext cx="380264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Predict How Long to Complete Orders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EFB419-4EE4-093E-7828-D5B64C0DF216}"/>
              </a:ext>
            </a:extLst>
          </p:cNvPr>
          <p:cNvSpPr txBox="1"/>
          <p:nvPr/>
        </p:nvSpPr>
        <p:spPr>
          <a:xfrm>
            <a:off x="675389" y="6272811"/>
            <a:ext cx="307699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Develop AI to help warfighters</a:t>
            </a:r>
          </a:p>
        </p:txBody>
      </p:sp>
    </p:spTree>
    <p:extLst>
      <p:ext uri="{BB962C8B-B14F-4D97-AF65-F5344CB8AC3E}">
        <p14:creationId xmlns:p14="http://schemas.microsoft.com/office/powerpoint/2010/main" val="2755218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03B07-B774-4EB5-D88A-9C885A8C1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in the Life of an AI Developer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A0382-C0CD-6550-0F67-806585B397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6075942" cy="3581400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Data Analysis</a:t>
            </a:r>
          </a:p>
          <a:p>
            <a:r>
              <a:rPr lang="en-US" sz="2400" dirty="0"/>
              <a:t>Coding</a:t>
            </a:r>
          </a:p>
          <a:p>
            <a:r>
              <a:rPr lang="en-US" sz="2400" dirty="0"/>
              <a:t>Important skills</a:t>
            </a:r>
          </a:p>
          <a:p>
            <a:pPr lvl="1"/>
            <a:r>
              <a:rPr lang="en-US" sz="2400" dirty="0"/>
              <a:t>Communication</a:t>
            </a:r>
          </a:p>
          <a:p>
            <a:pPr lvl="1"/>
            <a:r>
              <a:rPr lang="en-US" sz="2400" dirty="0"/>
              <a:t>Problem Solving</a:t>
            </a:r>
          </a:p>
          <a:p>
            <a:pPr lvl="1"/>
            <a:r>
              <a:rPr lang="en-US" sz="2400" dirty="0"/>
              <a:t>Math / Logic</a:t>
            </a:r>
          </a:p>
          <a:p>
            <a:pPr lvl="1"/>
            <a:r>
              <a:rPr lang="en-US" sz="2400" dirty="0"/>
              <a:t>Creativity / Curiosity</a:t>
            </a:r>
          </a:p>
          <a:p>
            <a:r>
              <a:rPr lang="en-US" sz="2400" dirty="0"/>
              <a:t>Responsible AI</a:t>
            </a:r>
          </a:p>
          <a:p>
            <a:pPr lvl="1"/>
            <a:endParaRPr lang="en-US" sz="2400" dirty="0"/>
          </a:p>
        </p:txBody>
      </p:sp>
      <p:pic>
        <p:nvPicPr>
          <p:cNvPr id="6146" name="Picture 2" descr="Free 2-Day Scientific Computing with Python Workshop 12/2-3 – Frost  Institute for Data Science &amp; Computing">
            <a:extLst>
              <a:ext uri="{FF2B5EF4-FFF2-40B4-BE49-F238E27FC236}">
                <a16:creationId xmlns:a16="http://schemas.microsoft.com/office/drawing/2014/main" id="{11E3A551-E327-0494-5FE5-7554E17A6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751" y="1451052"/>
            <a:ext cx="4744576" cy="2675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ata Analyst Job Description | Data Analyst Skills, Duties,  Responsibilities | Data Analyst Certification">
            <a:extLst>
              <a:ext uri="{FF2B5EF4-FFF2-40B4-BE49-F238E27FC236}">
                <a16:creationId xmlns:a16="http://schemas.microsoft.com/office/drawing/2014/main" id="{F3A2F898-6FCA-BF31-DB1B-EDA3B4035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7542" y="4086279"/>
            <a:ext cx="4624117" cy="2693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06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46CD5-2ECD-4861-A2A7-F963B2587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into 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2FFC1-CC53-7742-1E90-A9B994F32C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Recommended Path:</a:t>
            </a:r>
          </a:p>
          <a:p>
            <a:pPr lvl="1"/>
            <a:r>
              <a:rPr lang="en-US" dirty="0"/>
              <a:t>Degree in Computer Science (Coding, Math, Probability/Statistics)</a:t>
            </a:r>
          </a:p>
          <a:p>
            <a:pPr lvl="1"/>
            <a:r>
              <a:rPr lang="en-US" dirty="0"/>
              <a:t>Do personal projects (</a:t>
            </a:r>
            <a:r>
              <a:rPr lang="en-US" dirty="0" err="1"/>
              <a:t>Kaggle.com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Ask ChatGPT lots of questions</a:t>
            </a:r>
          </a:p>
          <a:p>
            <a:r>
              <a:rPr lang="en-US" dirty="0"/>
              <a:t>Job Roles</a:t>
            </a:r>
          </a:p>
          <a:p>
            <a:pPr lvl="1"/>
            <a:r>
              <a:rPr lang="en-US" dirty="0"/>
              <a:t>Data Analyst</a:t>
            </a:r>
          </a:p>
          <a:p>
            <a:pPr lvl="1"/>
            <a:r>
              <a:rPr lang="en-US" dirty="0"/>
              <a:t>Data Scientist</a:t>
            </a:r>
          </a:p>
          <a:p>
            <a:pPr lvl="1"/>
            <a:r>
              <a:rPr lang="en-US" dirty="0"/>
              <a:t>AI Engineer</a:t>
            </a:r>
          </a:p>
          <a:p>
            <a:r>
              <a:rPr lang="en-US" b="1" dirty="0"/>
              <a:t>You can do it! STEM is a major help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7170" name="Picture 2" descr="What Is Artificial Intelligence (AI)? Definition, Uses, and More |  University of Cincinnati">
            <a:extLst>
              <a:ext uri="{FF2B5EF4-FFF2-40B4-BE49-F238E27FC236}">
                <a16:creationId xmlns:a16="http://schemas.microsoft.com/office/drawing/2014/main" id="{376F061F-4C86-266A-F06F-E0E04503A6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744" y="3189249"/>
            <a:ext cx="4966335" cy="331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210475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1564</TotalTime>
  <Words>160</Words>
  <Application>Microsoft Macintosh PowerPoint</Application>
  <PresentationFormat>Widescreen</PresentationFormat>
  <Paragraphs>36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Aptos</vt:lpstr>
      <vt:lpstr>Franklin Gothic Book</vt:lpstr>
      <vt:lpstr>Crop</vt:lpstr>
      <vt:lpstr>Artificial Intelligence</vt:lpstr>
      <vt:lpstr>Which one is real, and which one is AI?</vt:lpstr>
      <vt:lpstr>What is AI?</vt:lpstr>
      <vt:lpstr>Other AI Examples</vt:lpstr>
      <vt:lpstr>My Journey</vt:lpstr>
      <vt:lpstr>Day in the Life of an AI Developer</vt:lpstr>
      <vt:lpstr>Getting into AI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Jack Francis</dc:creator>
  <cp:lastModifiedBy>Jack Francis</cp:lastModifiedBy>
  <cp:revision>4</cp:revision>
  <dcterms:created xsi:type="dcterms:W3CDTF">2025-06-03T01:33:14Z</dcterms:created>
  <dcterms:modified xsi:type="dcterms:W3CDTF">2026-08-26T02:41:19Z</dcterms:modified>
</cp:coreProperties>
</file>