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300" r:id="rId15"/>
    <p:sldId id="305" r:id="rId16"/>
    <p:sldId id="303" r:id="rId17"/>
    <p:sldId id="282" r:id="rId18"/>
    <p:sldId id="283" r:id="rId19"/>
    <p:sldId id="284" r:id="rId20"/>
    <p:sldId id="286" r:id="rId21"/>
    <p:sldId id="285" r:id="rId22"/>
    <p:sldId id="287" r:id="rId23"/>
    <p:sldId id="278" r:id="rId24"/>
    <p:sldId id="279" r:id="rId25"/>
    <p:sldId id="280" r:id="rId26"/>
    <p:sldId id="281" r:id="rId27"/>
    <p:sldId id="270" r:id="rId28"/>
    <p:sldId id="271" r:id="rId29"/>
    <p:sldId id="272" r:id="rId30"/>
    <p:sldId id="306" r:id="rId31"/>
    <p:sldId id="274" r:id="rId32"/>
    <p:sldId id="293" r:id="rId33"/>
    <p:sldId id="307" r:id="rId34"/>
    <p:sldId id="294" r:id="rId35"/>
    <p:sldId id="295" r:id="rId36"/>
    <p:sldId id="29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D5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31"/>
    <p:restoredTop sz="94658"/>
  </p:normalViewPr>
  <p:slideViewPr>
    <p:cSldViewPr snapToGrid="0">
      <p:cViewPr varScale="1">
        <p:scale>
          <a:sx n="105" d="100"/>
          <a:sy n="105" d="100"/>
        </p:scale>
        <p:origin x="208"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2025" b="1">
                <a:solidFill>
                  <a:srgbClr val="F4F1E9"/>
                </a:solidFill>
                <a:latin typeface="Inter"/>
                <a:ea typeface="Inter"/>
                <a:cs typeface="Inter"/>
              </a:rPr>
              <a:t>Document access</a:t>
            </a:r>
          </a:p>
        </c:rich>
      </c:tx>
      <c:overlay val="0"/>
    </c:title>
    <c:autoTitleDeleted val="0"/>
    <c:plotArea>
      <c:layout/>
      <c:barChart>
        <c:barDir val="col"/>
        <c:grouping val="clustered"/>
        <c:varyColors val="0"/>
        <c:ser>
          <c:idx val="0"/>
          <c:order val="0"/>
          <c:tx>
            <c:v>Reported document access</c:v>
          </c:tx>
          <c:spPr>
            <a:solidFill>
              <a:srgbClr val="F47762"/>
            </a:solidFill>
            <a:ln w="0">
              <a:noFill/>
            </a:ln>
          </c:spPr>
          <c:invertIfNegative val="1"/>
          <c:dLbls>
            <c:dLbl>
              <c:idx val="1"/>
              <c:tx>
                <c:rich>
                  <a:bodyPr/>
                  <a:lstStyle/>
                  <a:p>
                    <a:fld id="{A513CA3A-81D8-D24A-BED2-5DF2D2CFB95F}" type="VALUE">
                      <a:rPr lang="en-US">
                        <a:solidFill>
                          <a:srgbClr val="43D5C7"/>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264-B24F-A8C1-6C2F59770466}"/>
                </c:ext>
              </c:extLst>
            </c:dLbl>
            <c:spPr>
              <a:noFill/>
              <a:ln>
                <a:noFill/>
              </a:ln>
              <a:effectLst/>
            </c:spPr>
            <c:txPr>
              <a:bodyPr anchorCtr="1"/>
              <a:lstStyle/>
              <a:p>
                <a:pPr>
                  <a:defRPr sz="2400" b="1">
                    <a:solidFill>
                      <a:srgbClr val="F4F1E9"/>
                    </a:solidFill>
                    <a:latin typeface="Inter"/>
                    <a:ea typeface="Inter"/>
                    <a:cs typeface="Inte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Before</c:v>
                </c:pt>
                <c:pt idx="1">
                  <c:v>With Assistant</c:v>
                </c:pt>
              </c:strCache>
            </c:strRef>
          </c:cat>
          <c:val>
            <c:numRef>
              <c:f>'Chart Data'!$B$2:$B$3</c:f>
              <c:numCache>
                <c:formatCode>0%</c:formatCode>
                <c:ptCount val="2"/>
                <c:pt idx="0">
                  <c:v>0.2</c:v>
                </c:pt>
                <c:pt idx="1">
                  <c:v>0.8</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0-B020-EE43-AFD3-9AC7C13D8170}"/>
            </c:ext>
          </c:extLst>
        </c:ser>
        <c:dLbls>
          <c:dLblPos val="outEnd"/>
          <c:showLegendKey val="0"/>
          <c:showVal val="1"/>
          <c:showCatName val="0"/>
          <c:showSerName val="0"/>
          <c:showPercent val="0"/>
          <c:showBubbleSize val="0"/>
        </c:dLbls>
        <c:gapWidth val="11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47463F"/>
            </a:solidFill>
          </a:ln>
        </c:spPr>
        <c:txPr>
          <a:bodyPr anchorCtr="1"/>
          <a:lstStyle/>
          <a:p>
            <a:pPr>
              <a:defRPr sz="1725">
                <a:solidFill>
                  <a:srgbClr val="F4F1E9"/>
                </a:solidFill>
                <a:latin typeface="Inter"/>
                <a:ea typeface="Inter"/>
                <a:cs typeface="Inter"/>
              </a:defRPr>
            </a:pPr>
            <a:endParaRPr lang="en-US"/>
          </a:p>
        </c:txPr>
        <c:crossAx val="48672768"/>
        <c:crosses val="autoZero"/>
        <c:auto val="1"/>
        <c:lblAlgn val="ctr"/>
        <c:lblOffset val="100"/>
        <c:noMultiLvlLbl val="1"/>
      </c:catAx>
      <c:valAx>
        <c:axId val="48672768"/>
        <c:scaling>
          <c:orientation val="minMax"/>
          <c:max val="1"/>
          <c:min val="0"/>
        </c:scaling>
        <c:delete val="0"/>
        <c:axPos val="l"/>
        <c:majorGridlines>
          <c:spPr>
            <a:ln w="5715">
              <a:solidFill>
                <a:srgbClr val="47463F"/>
              </a:solidFill>
            </a:ln>
          </c:spPr>
        </c:majorGridlines>
        <c:numFmt formatCode="0%" sourceLinked="1"/>
        <c:majorTickMark val="none"/>
        <c:minorTickMark val="none"/>
        <c:tickLblPos val="nextTo"/>
        <c:spPr>
          <a:ln w="0">
            <a:noFill/>
          </a:ln>
        </c:spPr>
        <c:txPr>
          <a:bodyPr anchorCtr="1"/>
          <a:lstStyle/>
          <a:p>
            <a:pPr>
              <a:defRPr sz="1350">
                <a:solidFill>
                  <a:srgbClr val="B4B3AB"/>
                </a:solidFill>
                <a:latin typeface="Inter"/>
                <a:ea typeface="Inter"/>
                <a:cs typeface="Inter"/>
              </a:defRPr>
            </a:pPr>
            <a:endParaRPr lang="en-US"/>
          </a:p>
        </c:txPr>
        <c:crossAx val="48650112"/>
        <c:crosses val="autoZero"/>
        <c:crossBetween val="between"/>
        <c:majorUnit val="0.5"/>
      </c:valAx>
      <c:spPr>
        <a:solidFill>
          <a:srgbClr val="151514"/>
        </a:solidFill>
        <a:ln w="0">
          <a:noFill/>
        </a:ln>
      </c:spPr>
    </c:plotArea>
    <c:plotVisOnly val="1"/>
    <c:dispBlanksAs val="zero"/>
    <c:showDLblsOverMax val="1"/>
  </c:chart>
  <c:spPr>
    <a:solidFill>
      <a:srgbClr val="151514"/>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0:00–0:30</a:t>
            </a:r>
          </a:p>
          <a:p>
            <a:r>
              <a:t>Purpose: Opens with the subject and gives the room time to settle.</a:t>
            </a:r>
          </a:p>
          <a:p>
            <a:r>
              <a:t>Design: Bold Edit. Image and type share one composition.</a:t>
            </a:r>
          </a:p>
          <a:p>
            <a:r>
              <a:t>Suggested language: I want to show you what these tools can do, where they fit, and then try one together.</a:t>
            </a:r>
          </a:p>
          <a:p>
            <a:r>
              <a:t>Delivery: No agenda slide. Move directly to the introduction.</a:t>
            </a:r>
          </a:p>
          <a:p>
            <a:r>
              <a:t>Source coverage: Financial Planning V2 slide(s) 1</a:t>
            </a:r>
          </a:p>
          <a:p>
            <a:r>
              <a:t>[Sources]</a:t>
            </a:r>
          </a:p>
          <a:p>
            <a:r>
              <a:t>Financial Planning V2 — /Users/jackfrancis/Documents/GitHub/Financial_Planning_AI_Talk/Financial_Planning_V2.pptx</a:t>
            </a:r>
          </a:p>
          <a:p>
            <a:r>
              <a:t>[/Sources]</a:t>
            </a:r>
          </a:p>
          <a:p>
            <a:endParaRPr/>
          </a:p>
          <a:p>
            <a:r>
              <a:t>[Visual provenance]</a:t>
            </a:r>
          </a:p>
          <a:p>
            <a:r>
              <a:t>Image cover: /Users/jackfrancis/Documents/GitHub/Financial_Planning_AI_Talk/.tmp/editorial-v3/assets/cover.png</a:t>
            </a:r>
          </a:p>
          <a:p>
            <a:r>
              <a:t>Source: previously generated editorial cover illustration</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0:30–1:30</a:t>
            </a:r>
          </a:p>
          <a:p>
            <a:r>
              <a:t>Purpose: Keeps the personal introduction to one slide.</a:t>
            </a:r>
          </a:p>
          <a:p>
            <a:r>
              <a:t>Design: Bold Edit. Type sets the primary read; the presenter supplies explanation.</a:t>
            </a:r>
          </a:p>
          <a:p>
            <a:r>
              <a:t>Suggested language: My work sits between AI capability and the way people actually get work done.</a:t>
            </a:r>
          </a:p>
          <a:p>
            <a:r>
              <a:t>Delivery: Use your own brief introduction. Role taken from the supplied BBB presentation.</a:t>
            </a:r>
          </a:p>
          <a:p>
            <a:r>
              <a:t>Source coverage: Financial Planning V2 slide(s) 2</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1:30–3:00</a:t>
            </a:r>
          </a:p>
          <a:p>
            <a:r>
              <a:t>Purpose: Establishes the thesis from V2. The image supports the continuing human conversation.</a:t>
            </a:r>
          </a:p>
          <a:p>
            <a:r>
              <a:t>Design: Bold Edit. Image and type share one composition.</a:t>
            </a:r>
          </a:p>
          <a:p>
            <a:r>
              <a:t>Suggested language: A faster draft is useful inside a process. Someone still needs to define the job, check the result, and decide what happens next.</a:t>
            </a:r>
          </a:p>
          <a:p>
            <a:r>
              <a:t>Delivery: Use a familiar meeting preparation example. Avoid suggesting this is a replacement for professional judgment.</a:t>
            </a:r>
          </a:p>
          <a:p>
            <a:r>
              <a:t>Source coverage: Financial Planning V2 slide(s) 3</a:t>
            </a:r>
          </a:p>
          <a:p>
            <a:r>
              <a:t>[Sources]</a:t>
            </a:r>
          </a:p>
          <a:p>
            <a:r>
              <a:t>Financial Planning V2 — /Users/jackfrancis/Documents/GitHub/Financial_Planning_AI_Talk/Financial_Planning_V2.pptx</a:t>
            </a:r>
          </a:p>
          <a:p>
            <a:r>
              <a:t>[/Sources]</a:t>
            </a:r>
          </a:p>
          <a:p>
            <a:endParaRPr/>
          </a:p>
          <a:p>
            <a:r>
              <a:t>[Visual provenance]</a:t>
            </a:r>
          </a:p>
          <a:p>
            <a:r>
              <a:t>Image meeting: /Users/jackfrancis/Documents/GitHub/Financial_Planning_AI_Talk/.tmp/editorial-v3/assets/meeting.png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overhead architectural view of two empty charcoal upholstered chairs facing across a small round black table, positioned toward the right half of the frame. A single ivory page and a red pencil rest on the tabletop. Beautiful negative space, warm narrow pool of light only around the table, the left half entirely almost-black. Editorial metaphor for giving attention back to the client conversation, no staged handshakes, no business stock-photo people.</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3:00–4:15</a:t>
            </a:r>
          </a:p>
          <a:p>
            <a:r>
              <a:t>Purpose: Defines the category and names a familiar product.</a:t>
            </a:r>
          </a:p>
          <a:p>
            <a:r>
              <a:t>Design: Bold Edit. Image and type share one composition.</a:t>
            </a:r>
          </a:p>
          <a:p>
            <a:r>
              <a:t>Suggested language: Generative AI produces new content. ChatGPT is one product that gives you access to models and tools.</a:t>
            </a:r>
          </a:p>
          <a:p>
            <a:r>
              <a:t>Delivery: ChatGPT mark supplied by OpenAI, obtained from Wikimedia Commons: https://commons.wikimedia.org/wiki/File:ChatGPT-Logo.svg . Used unchanged for product identification. No model version or subscription-specific capability claim.</a:t>
            </a:r>
          </a:p>
          <a:p>
            <a:r>
              <a:t>Source coverage: Financial Planning V2 slide(s) 4</a:t>
            </a:r>
          </a:p>
          <a:p>
            <a:r>
              <a:t>[Sources]</a:t>
            </a:r>
          </a:p>
          <a:p>
            <a:r>
              <a:t>Financial Planning V2 — /Users/jackfrancis/Documents/GitHub/Financial_Planning_AI_Talk/Financial_Planning_V2.pptx</a:t>
            </a:r>
          </a:p>
          <a:p>
            <a:r>
              <a:t>OpenAI, Use ChatGPT — https://learn.chatgpt.com/docs/use-chatgpt</a:t>
            </a:r>
          </a:p>
          <a:p>
            <a:r>
              <a:t>[/Sources]</a:t>
            </a:r>
          </a:p>
          <a:p>
            <a:endParaRPr/>
          </a:p>
          <a:p>
            <a:r>
              <a:t>[Visual provenance]</a:t>
            </a:r>
          </a:p>
          <a:p>
            <a:r>
              <a:t>Image logo: /Users/jackfrancis/Documents/GitHub/Financial_Planning_AI_Talk/.tmp/editorial-v3/assets/chatgpt-logo.png</a:t>
            </a:r>
          </a:p>
          <a:p>
            <a:r>
              <a:t>Source: OpenAI ChatGPT mark, https://commons.wikimedia.org/wiki/File:ChatGPT-Logo.svg</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4:15–5:00</a:t>
            </a:r>
          </a:p>
          <a:p>
            <a:r>
              <a:t>Purpose: Introduces the four labels that organize the capability tour.</a:t>
            </a:r>
          </a:p>
          <a:p>
            <a:r>
              <a:t>Design: Bold Edit. Type sets the primary read; the presenter supplies explanation.</a:t>
            </a:r>
          </a:p>
          <a:p>
            <a:r>
              <a:t>Suggested language: Chat, content, multimodal, and agentic work overlap. Each adds something to what you can ask a tool to do.</a:t>
            </a:r>
          </a:p>
          <a:p>
            <a:r>
              <a:t>Delivery: Content follows the connected-work examples in BBB: files, search, and accessible tools. These are a teaching frame, not rigid historical stages.</a:t>
            </a:r>
          </a:p>
          <a:p>
            <a:r>
              <a:t>Source coverage: Financial Planning V2 slide(s) 5</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5:00–5:20</a:t>
            </a:r>
          </a:p>
          <a:p>
            <a:r>
              <a:t>Purpose: Introduces chat before showing the example.</a:t>
            </a:r>
          </a:p>
          <a:p>
            <a:r>
              <a:t>Design: Bold Edit. Type sets the primary read; the presenter supplies explanation.</a:t>
            </a:r>
          </a:p>
          <a:p>
            <a:r>
              <a:t>Suggested language: A conversation you can refine</a:t>
            </a:r>
          </a:p>
          <a:p>
            <a:r>
              <a:t>Delivery: Keep this beat short. Advance to the visual example.</a:t>
            </a:r>
          </a:p>
          <a:p>
            <a:r>
              <a:t>Source coverage: Financial Planning V2 slide(s) 6</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5:20–6:25</a:t>
            </a:r>
          </a:p>
          <a:p>
            <a:r>
              <a:t>Purpose: Uses the supplied BBB visual to show chat in a concrete product.</a:t>
            </a:r>
          </a:p>
          <a:p>
            <a:r>
              <a:t>Design: Bold Edit. Image and type share one composition.</a:t>
            </a:r>
          </a:p>
          <a:p>
            <a:r>
              <a:t>Suggested language: The reply is only the first pass. You can ask for a different structure or ask what it missed.</a:t>
            </a:r>
          </a:p>
          <a:p>
            <a:r>
              <a:t>Delivery: Screenshot reproduced from BBB slide 11. It illustrates the capability, not a claim that every feature is included in a free account today.</a:t>
            </a:r>
          </a:p>
          <a:p>
            <a:r>
              <a:t>Source coverage: Financial Planning V2 slide(s) 7</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OpenAI, Use ChatGPT — https://learn.chatgpt.com/docs/use-chatgpt</a:t>
            </a:r>
          </a:p>
          <a:p>
            <a:r>
              <a:t>[/Sources]</a:t>
            </a:r>
          </a:p>
          <a:p>
            <a:endParaRPr/>
          </a:p>
          <a:p>
            <a:r>
              <a:t>[Visual provenance]</a:t>
            </a:r>
          </a:p>
          <a:p>
            <a:r>
              <a:t>Image chat: /Users/jackfrancis/Documents/GitHub/Financial_Planning_AI_Talk/.tmp/editorial-v3/assets/image9.png</a:t>
            </a:r>
          </a:p>
          <a:p>
            <a:r>
              <a:t>Source: user-supplied BBB presentation</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6:25–6:45</a:t>
            </a:r>
          </a:p>
          <a:p>
            <a:r>
              <a:t>Purpose: Introduces content before showing the example.</a:t>
            </a:r>
          </a:p>
          <a:p>
            <a:r>
              <a:t>Design: Bold Edit. Type sets the primary read; the presenter supplies explanation.</a:t>
            </a:r>
          </a:p>
          <a:p>
            <a:r>
              <a:t>Suggested language: Files and connected tools</a:t>
            </a:r>
          </a:p>
          <a:p>
            <a:r>
              <a:t>Delivery: Keep this beat short. Advance to the visual example.</a:t>
            </a:r>
          </a:p>
          <a:p>
            <a:r>
              <a:t>Source coverage: Financial Planning V2 slide(s) 8</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6:45–7:50</a:t>
            </a:r>
          </a:p>
          <a:p>
            <a:r>
              <a:t>Purpose: Uses the supplied BBB visual to show content in a concrete product.</a:t>
            </a:r>
          </a:p>
          <a:p>
            <a:r>
              <a:t>Design: Bold Edit. Image and type share one composition.</a:t>
            </a:r>
          </a:p>
          <a:p>
            <a:r>
              <a:t>Suggested language: The tool can use material beyond the words you type, when you give it access.</a:t>
            </a:r>
          </a:p>
          <a:p>
            <a:r>
              <a:t>Delivery: Screenshot reproduced from BBB slide 13. It illustrates the capability, not a claim that every feature is included in a free account today.</a:t>
            </a:r>
          </a:p>
          <a:p>
            <a:r>
              <a:t>Source coverage: Financial Planning V2 slide(s) 9</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OpenAI, Use ChatGPT — https://learn.chatgpt.com/docs/use-chatgpt</a:t>
            </a:r>
          </a:p>
          <a:p>
            <a:r>
              <a:t>[/Sources]</a:t>
            </a:r>
          </a:p>
          <a:p>
            <a:endParaRPr/>
          </a:p>
          <a:p>
            <a:r>
              <a:t>[Visual provenance]</a:t>
            </a:r>
          </a:p>
          <a:p>
            <a:r>
              <a:t>Image content: /Users/jackfrancis/Documents/GitHub/Financial_Planning_AI_Talk/.tmp/editorial-v3/assets/image10.jpeg</a:t>
            </a:r>
          </a:p>
          <a:p>
            <a:r>
              <a:t>Source: user-supplied BBB presentation</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7:50–8:10</a:t>
            </a:r>
          </a:p>
          <a:p>
            <a:r>
              <a:t>Purpose: Introduces multimodal before showing the example.</a:t>
            </a:r>
          </a:p>
          <a:p>
            <a:r>
              <a:t>Design: Bold Edit. Type sets the primary read; the presenter supplies explanation.</a:t>
            </a:r>
          </a:p>
          <a:p>
            <a:r>
              <a:t>Suggested language: More than text</a:t>
            </a:r>
          </a:p>
          <a:p>
            <a:r>
              <a:t>Delivery: Keep this beat short. Advance to the visual example.</a:t>
            </a:r>
          </a:p>
          <a:p>
            <a:r>
              <a:t>Source coverage: Financial Planning V2 slide(s) 10</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8:10–9:15</a:t>
            </a:r>
          </a:p>
          <a:p>
            <a:r>
              <a:t>Purpose: Uses the supplied BBB visual to show multimodal in a concrete product.</a:t>
            </a:r>
          </a:p>
          <a:p>
            <a:r>
              <a:t>Design: Bold Edit. Image and type share one composition.</a:t>
            </a:r>
          </a:p>
          <a:p>
            <a:r>
              <a:t>Suggested language: Images are one example. Voice and other media also change how you can work with these tools.</a:t>
            </a:r>
          </a:p>
          <a:p>
            <a:r>
              <a:t>Delivery: Screenshot reproduced from BBB slide 15. It illustrates the capability, not a claim that every feature is included in a free account today.</a:t>
            </a:r>
          </a:p>
          <a:p>
            <a:r>
              <a:t>Source coverage: Financial Planning V2 slide(s) 11</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OpenAI, Use ChatGPT — https://learn.chatgpt.com/docs/use-chatgpt</a:t>
            </a:r>
          </a:p>
          <a:p>
            <a:r>
              <a:t>[/Sources]</a:t>
            </a:r>
          </a:p>
          <a:p>
            <a:endParaRPr/>
          </a:p>
          <a:p>
            <a:r>
              <a:t>[Visual provenance]</a:t>
            </a:r>
          </a:p>
          <a:p>
            <a:r>
              <a:t>Image multimodal: /Users/jackfrancis/Documents/GitHub/Financial_Planning_AI_Talk/.tmp/editorial-v3/assets/image11.jpeg</a:t>
            </a:r>
          </a:p>
          <a:p>
            <a:r>
              <a:t>Source: user-supplied BBB presentation</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9:15–9:35</a:t>
            </a:r>
          </a:p>
          <a:p>
            <a:r>
              <a:t>Purpose: Introduces agentic before showing the example.</a:t>
            </a:r>
          </a:p>
          <a:p>
            <a:r>
              <a:t>Design: Bold Edit. Type sets the primary read; the presenter supplies explanation.</a:t>
            </a:r>
          </a:p>
          <a:p>
            <a:r>
              <a:t>Suggested language: Work toward a goal</a:t>
            </a:r>
          </a:p>
          <a:p>
            <a:r>
              <a:t>Delivery: Keep this beat short. Advance to the visual example.</a:t>
            </a:r>
          </a:p>
          <a:p>
            <a:r>
              <a:t>Source coverage: Financial Planning V2 slide(s) 12</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9:35–10:40</a:t>
            </a:r>
          </a:p>
          <a:p>
            <a:r>
              <a:t>Purpose: Uses the supplied BBB visual to show agentic in a concrete product.</a:t>
            </a:r>
          </a:p>
          <a:p>
            <a:r>
              <a:t>Design: Bold Edit. Image and type share one composition.</a:t>
            </a:r>
          </a:p>
          <a:p>
            <a:r>
              <a:t>Suggested language: The assignment can become a task that uses context and produces a file or takes a sequence of actions.</a:t>
            </a:r>
          </a:p>
          <a:p>
            <a:r>
              <a:t>Delivery: Screenshot reproduced from BBB slide 17. It illustrates the capability, not a claim that every feature is included in a free account today.</a:t>
            </a:r>
          </a:p>
          <a:p>
            <a:r>
              <a:t>Source coverage: Financial Planning V2 slide(s) 13</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OpenAI, Use ChatGPT — https://learn.chatgpt.com/docs/use-chatgpt</a:t>
            </a:r>
          </a:p>
          <a:p>
            <a:r>
              <a:t>[/Sources]</a:t>
            </a:r>
          </a:p>
          <a:p>
            <a:endParaRPr/>
          </a:p>
          <a:p>
            <a:r>
              <a:t>[Visual provenance]</a:t>
            </a:r>
          </a:p>
          <a:p>
            <a:r>
              <a:t>Image agentic: /Users/jackfrancis/Documents/GitHub/Financial_Planning_AI_Talk/.tmp/editorial-v3/assets/image12.png</a:t>
            </a:r>
          </a:p>
          <a:p>
            <a:r>
              <a:t>Source: user-supplied BBB presentation</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170D5-D21E-30D2-1C28-8F3BF9169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6564B-58AB-D1BA-186E-A716AD789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44D30-1D1E-65E1-B173-9D25E06EDBA8}"/>
              </a:ext>
            </a:extLst>
          </p:cNvPr>
          <p:cNvSpPr>
            <a:spLocks noGrp="1"/>
          </p:cNvSpPr>
          <p:nvPr>
            <p:ph type="body" idx="1"/>
          </p:nvPr>
        </p:nvSpPr>
        <p:spPr/>
        <p:txBody>
          <a:bodyPr/>
          <a:lstStyle/>
          <a:p>
            <a:r>
              <a:t>Timing: approximately 10:40–11:45</a:t>
            </a:r>
          </a:p>
          <a:p>
            <a:r>
              <a:t>Purpose: Shows the meeting preparation example in the supplied ChatGPT Work video.</a:t>
            </a:r>
          </a:p>
          <a:p>
            <a:r>
              <a:t>Design: Bold Edit. Image and type share one composition.</a:t>
            </a:r>
          </a:p>
          <a:p>
            <a:r>
              <a:t>Suggested language: This example brings the task back to preparing for a customer meeting.</a:t>
            </a:r>
          </a:p>
          <a:p>
            <a:r>
              <a:t>Delivery: Play the embedded meeting preparation video. Then advance to the computer-use example.</a:t>
            </a:r>
          </a:p>
          <a:p>
            <a:r>
              <a:t>[Sources]</a:t>
            </a:r>
          </a:p>
          <a:p>
            <a:r>
              <a:t>Source: user-supplied Financial Planning V3, slide 14.</a:t>
            </a:r>
          </a:p>
          <a:p>
            <a:r>
              <a:t>Visual: ChatGPT Work video embedded in the supplied slide.</a:t>
            </a:r>
          </a:p>
          <a:p>
            <a:r>
              <a:t>[/Sources]</a:t>
            </a:r>
          </a:p>
        </p:txBody>
      </p:sp>
      <p:sp>
        <p:nvSpPr>
          <p:cNvPr id="4" name="Slide Number Placeholder 3">
            <a:extLst>
              <a:ext uri="{FF2B5EF4-FFF2-40B4-BE49-F238E27FC236}">
                <a16:creationId xmlns:a16="http://schemas.microsoft.com/office/drawing/2014/main" id="{F09D90D8-3FCD-0E0C-7B9B-F23C15275EF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2557412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61D9B-B58C-CD41-C5E7-684DB7151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ADE37-8461-CAAB-CD31-DDD813EE1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BA6E12-0C21-092E-292D-751FA71F02C9}"/>
              </a:ext>
            </a:extLst>
          </p:cNvPr>
          <p:cNvSpPr>
            <a:spLocks noGrp="1"/>
          </p:cNvSpPr>
          <p:nvPr>
            <p:ph type="body" idx="1"/>
          </p:nvPr>
        </p:nvSpPr>
        <p:spPr/>
        <p:txBody>
          <a:bodyPr/>
          <a:lstStyle/>
          <a:p>
            <a:r>
              <a:t>Timing: approximately 11:45–12:50</a:t>
            </a:r>
          </a:p>
          <a:p>
            <a:r>
              <a:t>Purpose: Introduces the linked computer-use example.</a:t>
            </a:r>
          </a:p>
          <a:p>
            <a:r>
              <a:t>Design: The title and source link introduce an external demonstration.</a:t>
            </a:r>
          </a:p>
          <a:p>
            <a:r>
              <a:t>Suggested language: Let’s look at the computer-use example.</a:t>
            </a:r>
          </a:p>
          <a:p>
            <a:r>
              <a:t>Delivery: Open the link on this slide to show the example. Return to the deck for the spreadsheet example.</a:t>
            </a:r>
          </a:p>
          <a:p>
            <a:r>
              <a:t>[Sources]</a:t>
            </a:r>
          </a:p>
          <a:p>
            <a:r>
              <a:t>Source: user-supplied Financial Planning V3, slide 15.</a:t>
            </a:r>
          </a:p>
          <a:p>
            <a:r>
              <a:t>Computer-use example: https://x.com/ChatGPT/status/2092366556584153249</a:t>
            </a:r>
          </a:p>
          <a:p>
            <a:r>
              <a:t>[/Sources]</a:t>
            </a:r>
          </a:p>
        </p:txBody>
      </p:sp>
      <p:sp>
        <p:nvSpPr>
          <p:cNvPr id="4" name="Slide Number Placeholder 3">
            <a:extLst>
              <a:ext uri="{FF2B5EF4-FFF2-40B4-BE49-F238E27FC236}">
                <a16:creationId xmlns:a16="http://schemas.microsoft.com/office/drawing/2014/main" id="{7323A4B6-47E9-42D1-13E7-576C8E716B0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734572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869A1-9FE1-5EC0-E650-6AD69271B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A932D-9121-7622-6604-230F76C38A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C59C1-509A-AF38-7ABD-7C0E097FF79E}"/>
              </a:ext>
            </a:extLst>
          </p:cNvPr>
          <p:cNvSpPr>
            <a:spLocks noGrp="1"/>
          </p:cNvSpPr>
          <p:nvPr>
            <p:ph type="body" idx="1"/>
          </p:nvPr>
        </p:nvSpPr>
        <p:spPr/>
        <p:txBody>
          <a:bodyPr/>
          <a:lstStyle/>
          <a:p>
            <a:r>
              <a:t>Timing: approximately 12:50–13:55</a:t>
            </a:r>
          </a:p>
          <a:p>
            <a:r>
              <a:t>Purpose: Shows the spreadsheet-to-planning-tool example in the supplied ChatGPT Work video.</a:t>
            </a:r>
          </a:p>
          <a:p>
            <a:r>
              <a:t>Design: Bold Edit. Image and type share one composition.</a:t>
            </a:r>
          </a:p>
          <a:p>
            <a:r>
              <a:t>Suggested language: Here the starting point is a spreadsheet, and the example shows it becoming interactive content.</a:t>
            </a:r>
          </a:p>
          <a:p>
            <a:r>
              <a:t>Delivery: Play the embedded spreadsheet-to-planning-tool video. Then transition to the Morgan Stanley case.</a:t>
            </a:r>
          </a:p>
          <a:p>
            <a:r>
              <a:t>[Sources]</a:t>
            </a:r>
          </a:p>
          <a:p>
            <a:r>
              <a:t>Source: user-supplied Financial Planning V3, slide 16.</a:t>
            </a:r>
          </a:p>
          <a:p>
            <a:r>
              <a:t>Visual: ChatGPT Work video embedded in the supplied slide.</a:t>
            </a:r>
          </a:p>
          <a:p>
            <a:r>
              <a:t>[/Sources]</a:t>
            </a:r>
          </a:p>
        </p:txBody>
      </p:sp>
      <p:sp>
        <p:nvSpPr>
          <p:cNvPr id="4" name="Slide Number Placeholder 3">
            <a:extLst>
              <a:ext uri="{FF2B5EF4-FFF2-40B4-BE49-F238E27FC236}">
                <a16:creationId xmlns:a16="http://schemas.microsoft.com/office/drawing/2014/main" id="{698F0537-0DB7-8AE7-2713-57CF0B9586D3}"/>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549012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13:55–14:10</a:t>
            </a:r>
          </a:p>
          <a:p>
            <a:r>
              <a:t>Purpose: Introduces two distinct tools, avoiding misattribution of the Assistant adoption statistic to Debrief.</a:t>
            </a:r>
          </a:p>
          <a:p>
            <a:r>
              <a:t>Design: Bold Edit. Type sets the primary read; the presenter supplies explanation.</a:t>
            </a:r>
          </a:p>
          <a:p>
            <a:r>
              <a:t>Suggested language: The Assistant helps advisors access internal knowledge. Debrief works with meeting notes and follow-up.</a:t>
            </a:r>
          </a:p>
          <a:p>
            <a:r>
              <a:t>Delivery: The reported adoption figure belongs to Assistant, not Debrief. It is a published case-study result, not a live usage measurement.</a:t>
            </a:r>
          </a:p>
          <a:p>
            <a:r>
              <a:t>Source coverage: Financial Planning V2 slide(s) 26, 28</a:t>
            </a:r>
          </a:p>
          <a:p>
            <a:r>
              <a:t>[Sources]</a:t>
            </a:r>
          </a:p>
          <a:p>
            <a:r>
              <a:t>Financial Planning V2 — /Users/jackfrancis/Documents/GitHub/Financial_Planning_AI_Talk/Financial_Planning_V2.pptx</a:t>
            </a:r>
          </a:p>
          <a:p>
            <a:r>
              <a:t>Morgan Stanley, June 2024 — https://www.morganstanley.com/press-releases/ai-at-morgan-stanley-debrief-launch</a:t>
            </a:r>
          </a:p>
          <a:p>
            <a:r>
              <a:t>OpenAI customer case, Morgan Stanley — https://openai.com/index/morgan-stanley/</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14:10–15:45</a:t>
            </a:r>
          </a:p>
          <a:p>
            <a:r>
              <a:t>Purpose: Retains the complete consent, summary, review, and record workflow.</a:t>
            </a:r>
          </a:p>
          <a:p>
            <a:r>
              <a:t>Design: Bold Edit. The native table preserves the source comparison. Type sets the primary read; the presenter supplies explanation.</a:t>
            </a:r>
          </a:p>
          <a:p>
            <a:r>
              <a:t>Suggested language: The output becomes useful because it fits the advisor’s existing work.</a:t>
            </a:r>
          </a:p>
          <a:p>
            <a:r>
              <a:t>Delivery: This is Morgan Stanley’s published June 2024 workflow. Keep the advisor edit-and-send step explicit. No promise of quantified time savings.</a:t>
            </a:r>
          </a:p>
          <a:p>
            <a:r>
              <a:t>Source coverage: Financial Planning V2 slide(s) 27</a:t>
            </a:r>
          </a:p>
          <a:p>
            <a:r>
              <a:t>[Sources]</a:t>
            </a:r>
          </a:p>
          <a:p>
            <a:r>
              <a:t>Financial Planning V2 — /Users/jackfrancis/Documents/GitHub/Financial_Planning_AI_Talk/Financial_Planning_V2.pptx</a:t>
            </a:r>
          </a:p>
          <a:p>
            <a:r>
              <a:t>Morgan Stanley, June 2024 — https://www.morganstanley.com/press-releases/ai-at-morgan-stanley-debrief-launch</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15:45–16:30</a:t>
            </a:r>
          </a:p>
          <a:p>
            <a:r>
              <a:t>Purpose: Gives the scale of the internal corpus its own beat.</a:t>
            </a:r>
          </a:p>
          <a:p>
            <a:r>
              <a:t>Design: Bold Edit. Image and type share one composition.</a:t>
            </a:r>
          </a:p>
          <a:p>
            <a:r>
              <a:t>Suggested language: That is the body of information the Assistant can work across.</a:t>
            </a:r>
          </a:p>
          <a:p>
            <a:r>
              <a:t>Delivery: A corpus-size figure, not the number of documents an advisor reads or a measure of accuracy.</a:t>
            </a:r>
          </a:p>
          <a:p>
            <a:r>
              <a:t>Source coverage: Financial Planning V2 slide(s) 28</a:t>
            </a:r>
          </a:p>
          <a:p>
            <a:r>
              <a:t>[Sources]</a:t>
            </a:r>
          </a:p>
          <a:p>
            <a:r>
              <a:t>Financial Planning V2 — /Users/jackfrancis/Documents/GitHub/Financial_Planning_AI_Talk/Financial_Planning_V2.pptx</a:t>
            </a:r>
          </a:p>
          <a:p>
            <a:r>
              <a:t>OpenAI customer case, Morgan Stanley — https://openai.com/index/morgan-stanley/</a:t>
            </a:r>
          </a:p>
          <a:p>
            <a:r>
              <a:t>[/Sources]</a:t>
            </a:r>
          </a:p>
          <a:p>
            <a:endParaRPr/>
          </a:p>
          <a:p>
            <a:r>
              <a:t>[Visual provenance]</a:t>
            </a:r>
          </a:p>
          <a:p>
            <a:r>
              <a:t>Image archive: /Users/jackfrancis/Documents/GitHub/Financial_Planning_AI_Talk/.tmp/editorial-v3/assets/archive.png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a fan of archival paper folders, their thin edges staggered in a shallow diagonal, with a single red index tab. Side light catches the paper edges. The sense is a large body of knowledge becoming accessible, not a pile of clutter. Fine grain, controlled shadows. The far right has physical paper depth, the entire left side fades into charcoal.</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16:30–17:15</a:t>
            </a:r>
          </a:p>
          <a:p>
            <a:r>
              <a:t>Purpose: Gives the adoption result a distinct, clearly labeled beat.</a:t>
            </a:r>
          </a:p>
          <a:p>
            <a:r>
              <a:t>Design: Bold Edit. Type sets the primary read; the presenter supplies explanation.</a:t>
            </a:r>
          </a:p>
          <a:p>
            <a:r>
              <a:t>Suggested language: The interesting part is whether the tool becomes part of daily work.</a:t>
            </a:r>
          </a:p>
          <a:p>
            <a:r>
              <a:t>Delivery: This is the Assistant adoption figure reported in the customer case, not a Debrief figure.</a:t>
            </a:r>
          </a:p>
          <a:p>
            <a:r>
              <a:t>Source coverage: Financial Planning V2 slide(s) 28</a:t>
            </a:r>
          </a:p>
          <a:p>
            <a:r>
              <a:t>[Sources]</a:t>
            </a:r>
          </a:p>
          <a:p>
            <a:r>
              <a:t>Financial Planning V2 — /Users/jackfrancis/Documents/GitHub/Financial_Planning_AI_Talk/Financial_Planning_V2.pptx</a:t>
            </a:r>
          </a:p>
          <a:p>
            <a:r>
              <a:t>OpenAI customer case, Morgan Stanley — https://openai.com/index/morgan-stanley/</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17:15–18:45</a:t>
            </a:r>
          </a:p>
          <a:p>
            <a:r>
              <a:t>Purpose: Distinguishes document access, corpus size and adoption rather than labeling all three as retrieval accuracy.</a:t>
            </a:r>
          </a:p>
          <a:p>
            <a:r>
              <a:t>Design: Bold Edit. The native chart uses a zero baseline and directly labeled source values. Type sets the primary read; the presenter supplies explanation.</a:t>
            </a:r>
          </a:p>
          <a:p>
            <a:r>
              <a:t>Suggested language: The case reports wider document access and less time searching, across a large internal collection.</a:t>
            </a:r>
          </a:p>
          <a:p>
            <a:r>
              <a:t>Delivery: The primary case says access to documents moved from 20% to 80%. It does not define this as accuracy, elapsed-time reduction, or a 60% productivity gain. The 100,000 figure is corpus size. Reported benefits include more attention for client relationships.</a:t>
            </a:r>
          </a:p>
          <a:p>
            <a:r>
              <a:t>Source coverage: Financial Planning V2 slide(s) 28</a:t>
            </a:r>
          </a:p>
          <a:p>
            <a:r>
              <a:t>[Sources]</a:t>
            </a:r>
          </a:p>
          <a:p>
            <a:r>
              <a:t>Financial Planning V2 — /Users/jackfrancis/Documents/GitHub/Financial_Planning_AI_Talk/Financial_Planning_V2.pptx</a:t>
            </a:r>
          </a:p>
          <a:p>
            <a:r>
              <a:t>OpenAI customer case, Morgan Stanley — https://openai.com/index/morgan-stanley/</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18:45–19:55</a:t>
            </a:r>
          </a:p>
          <a:p>
            <a:r>
              <a:t>Purpose: Resolves the opening thesis through the client relationship benefit in V2.</a:t>
            </a:r>
          </a:p>
          <a:p>
            <a:r>
              <a:t>Design: Bold Edit. Image and type share one composition.</a:t>
            </a:r>
          </a:p>
          <a:p>
            <a:r>
              <a:t>Suggested language: The process is still theirs. Less searching and less administration can leave more time for the client.</a:t>
            </a:r>
          </a:p>
          <a:p>
            <a:r>
              <a:t>Delivery: Pause on the client relationship benefit, then transition to the data protection section.</a:t>
            </a:r>
          </a:p>
          <a:p>
            <a:r>
              <a:t>Source coverage: Financial Planning V2 slide(s) 28</a:t>
            </a:r>
          </a:p>
          <a:p>
            <a:r>
              <a:t>[Sources]</a:t>
            </a:r>
          </a:p>
          <a:p>
            <a:r>
              <a:t>Financial Planning V2 — /Users/jackfrancis/Documents/GitHub/Financial_Planning_AI_Talk/Financial_Planning_V2.pptx</a:t>
            </a:r>
          </a:p>
          <a:p>
            <a:r>
              <a:t>OpenAI customer case, Morgan Stanley — https://openai.com/index/morgan-stanley/</a:t>
            </a:r>
          </a:p>
          <a:p>
            <a:r>
              <a:t>[/Sources]</a:t>
            </a:r>
          </a:p>
          <a:p>
            <a:endParaRPr/>
          </a:p>
          <a:p>
            <a:r>
              <a:t>[Visual provenance]</a:t>
            </a:r>
          </a:p>
          <a:p>
            <a:r>
              <a:t>Image meeting: /Users/jackfrancis/Documents/GitHub/Financial_Planning_AI_Talk/.tmp/editorial-v3/assets/meeting.png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overhead architectural view of two empty charcoal upholstered chairs facing across a small round black table, positioned toward the right half of the frame. A single ivory page and a red pencil rest on the tabletop. Beautiful negative space, warm narrow pool of light only around the table, the left half entirely almost-black. Editorial metaphor for giving attention back to the client conversation, no staged handshakes, no business stock-photo people.</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19:55–20:20</a:t>
            </a:r>
          </a:p>
          <a:p>
            <a:r>
              <a:t>Purpose: Introduces data</a:t>
            </a:r>
          </a:p>
          <a:p>
            <a:r>
              <a:t>protection through a relevant material or setting.</a:t>
            </a:r>
          </a:p>
          <a:p>
            <a:r>
              <a:t>Design: Bold Edit. Image and type share one composition.</a:t>
            </a:r>
          </a:p>
          <a:p>
            <a:r>
              <a:t>Suggested language: The next question is what happens to the information you provide.</a:t>
            </a:r>
          </a:p>
          <a:p>
            <a:r>
              <a:t>Delivery: Use this as a brief transition. The image is an editorial illustration, not evidence.</a:t>
            </a:r>
          </a:p>
          <a:p>
            <a:r>
              <a:t>Source coverage: Financial Planning V2 slide(s) section transition</a:t>
            </a:r>
          </a:p>
          <a:p>
            <a:r>
              <a:t>[Sources]</a:t>
            </a:r>
          </a:p>
          <a:p>
            <a:r>
              <a:t>Financial Planning V2 — /Users/jackfrancis/Documents/GitHub/Financial_Planning_AI_Talk/Financial_Planning_V2.pptx</a:t>
            </a:r>
          </a:p>
          <a:p>
            <a:r>
              <a:t>[/Sources]</a:t>
            </a:r>
          </a:p>
          <a:p>
            <a:endParaRPr/>
          </a:p>
          <a:p>
            <a:r>
              <a:t>[Visual provenance]</a:t>
            </a:r>
          </a:p>
          <a:p>
            <a:r>
              <a:t>Image privacy: /Users/jackfrancis/Documents/GitHub/Financial_Planning_AI_Talk/.tmp/editorial-v3/assets/privacy.png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a thick fluted glass pane standing on a dark desk in front of a folded ivory document on the right. The glass obscures the paper beneath it. A narrow deep-red paper edge is visible just outside the glass. Quiet optical distortion and reflected edge light. Suggest information boundaries and visibility without locks, shields, chains, warning signs, or cyber-security stock imagery.</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20:20–21:45</a:t>
            </a:r>
          </a:p>
          <a:p>
            <a:r>
              <a:t>Purpose: Separates the source privacy questions while preserving every entry.</a:t>
            </a:r>
          </a:p>
          <a:p>
            <a:r>
              <a:t>Design: Bold Edit. The native table preserves the source comparison. Type sets the primary read; the presenter supplies explanation.</a:t>
            </a:r>
          </a:p>
          <a:p>
            <a:r>
              <a:t>Suggested language: Data residency is one part of the question. Training, retention, access, connected services, and control also matter.</a:t>
            </a:r>
          </a:p>
          <a:p>
            <a:r>
              <a:t>Delivery: Use the location row to distinguish storage from processing. The source is a question list for due diligence, not a universal compliance determination.</a:t>
            </a:r>
          </a:p>
          <a:p>
            <a:r>
              <a:t>Source coverage: Financial Planning V2 slide(s) 24</a:t>
            </a:r>
          </a:p>
          <a:p>
            <a:r>
              <a:t>[Sources]</a:t>
            </a:r>
          </a:p>
          <a:p>
            <a:r>
              <a:t>Financial Planning V2 — /Users/jackfrancis/Documents/GitHub/Financial_Planning_AI_Talk/Financial_Planning_V2.pptx</a:t>
            </a:r>
          </a:p>
          <a:p>
            <a:r>
              <a:t>FINRA Regulatory Notice 24-09 — https://www.finra.org/rules-guidance/notices/24-09</a:t>
            </a:r>
          </a:p>
          <a:p>
            <a:r>
              <a:t>CFP Board AI Ethics Guide — https://www.cfp.net/news/2025/02/news-releases/guide-on-ethical-use-of-generative-ai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21:45–23:10</a:t>
            </a:r>
          </a:p>
          <a:p>
            <a:r>
              <a:t>Purpose: Separates the source privacy questions while preserving every entry.</a:t>
            </a:r>
          </a:p>
          <a:p>
            <a:r>
              <a:t>Design: Bold Edit. The native table preserves the source comparison. Type sets the primary read; the presenter supplies explanation.</a:t>
            </a:r>
          </a:p>
          <a:p>
            <a:r>
              <a:t>Suggested language: Data residency is one part of the question. Training, retention, access, connected services, and control also matter.</a:t>
            </a:r>
          </a:p>
          <a:p>
            <a:r>
              <a:t>Delivery: Walk through access, connected services, and firm control. These complete the questions introduced on the previous slide.</a:t>
            </a:r>
          </a:p>
          <a:p>
            <a:r>
              <a:t>Source coverage: Financial Planning V2 slide(s) 24</a:t>
            </a:r>
          </a:p>
          <a:p>
            <a:r>
              <a:t>[Sources]</a:t>
            </a:r>
          </a:p>
          <a:p>
            <a:r>
              <a:t>Financial Planning V2 — /Users/jackfrancis/Documents/GitHub/Financial_Planning_AI_Talk/Financial_Planning_V2.pptx</a:t>
            </a:r>
          </a:p>
          <a:p>
            <a:r>
              <a:t>FINRA Regulatory Notice 24-09 — https://www.finra.org/rules-guidance/notices/24-09</a:t>
            </a:r>
          </a:p>
          <a:p>
            <a:r>
              <a:t>CFP Board AI Ethics Guide — https://www.cfp.net/news/2025/02/news-releases/guide-on-ethical-use-of-generative-ai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23:10–24:55</a:t>
            </a:r>
          </a:p>
          <a:p>
            <a:r>
              <a:t>Purpose: Preserves the distinction between a personal setting and an approved firm workflow.</a:t>
            </a:r>
          </a:p>
          <a:p>
            <a:r>
              <a:t>Design: Bold Edit. The native table preserves the source comparison. Type sets the primary read; the presenter supplies explanation.</a:t>
            </a:r>
          </a:p>
          <a:p>
            <a:r>
              <a:t>Suggested language: A personal privacy setting and a firm-approved use are different questions.</a:t>
            </a:r>
          </a:p>
          <a:p>
            <a:r>
              <a:t>Delivery: Keep this to the account and provider distinction. Do not promise zero retention or a specific storage country for a personal account. Current provider terms and firm requirements govern.</a:t>
            </a:r>
          </a:p>
          <a:p>
            <a:r>
              <a:t>Source coverage: Financial Planning V2 slide(s) 25</a:t>
            </a:r>
          </a:p>
          <a:p>
            <a:r>
              <a:t>[Sources]</a:t>
            </a:r>
          </a:p>
          <a:p>
            <a:r>
              <a:t>Financial Planning V2 — /Users/jackfrancis/Documents/GitHub/Financial_Planning_AI_Talk/Financial_Planning_V2.pptx</a:t>
            </a:r>
          </a:p>
          <a:p>
            <a:r>
              <a:t>FINRA Regulatory Notice 24-09 — https://www.finra.org/rules-guidance/notices/24-09</a:t>
            </a:r>
          </a:p>
          <a:p>
            <a:r>
              <a:t>ChatGPT data controls — https://help.openai.com/en/articles/7730893-data-controls-faq</a:t>
            </a:r>
          </a:p>
          <a:p>
            <a:r>
              <a:t>Temporary Chat — https://help.openai.com/en/articles/8914046-temporary-chat-faq</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24:55–25:15</a:t>
            </a:r>
          </a:p>
          <a:p>
            <a:r>
              <a:t>Purpose: Introduces prompting through a relevant material or setting.</a:t>
            </a:r>
          </a:p>
          <a:p>
            <a:r>
              <a:t>Design: Bold Edit. Image and type share one composition.</a:t>
            </a:r>
          </a:p>
          <a:p>
            <a:r>
              <a:t>Suggested language: Let’s look at the assignment itself.</a:t>
            </a:r>
          </a:p>
          <a:p>
            <a:r>
              <a:t>Delivery: Use this as a brief transition. The image is an editorial illustration, not evidence.</a:t>
            </a:r>
          </a:p>
          <a:p>
            <a:r>
              <a:t>Source coverage: Financial Planning V2 slide(s) section transition</a:t>
            </a:r>
          </a:p>
          <a:p>
            <a:r>
              <a:t>[Sources]</a:t>
            </a:r>
          </a:p>
          <a:p>
            <a:r>
              <a:t>Financial Planning V2 — /Users/jackfrancis/Documents/GitHub/Financial_Planning_AI_Talk/Financial_Planning_V2.pptx</a:t>
            </a:r>
          </a:p>
          <a:p>
            <a:r>
              <a:t>[/Sources]</a:t>
            </a:r>
          </a:p>
          <a:p>
            <a:endParaRPr/>
          </a:p>
          <a:p>
            <a:r>
              <a:t>[Visual provenance]</a:t>
            </a:r>
          </a:p>
          <a:p>
            <a:r>
              <a:t>Image review: /Users/jackfrancis/Documents/GitHub/Financial_Planning_AI_Talk/.tmp/editorial-v3/assets/review.png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extreme close-up of a single sheet of ivory paper curling upward from a dark graphite desk, with a sharpened red pencil resting diagonally on the lower right margin. A few dark graphite handwritten editing marks are out of focus and entirely illegible. Light rakes across the paper tooth. Focus on the point of the pencil meeting the page. Distinct from a stack of blank pages: one working page, intimate macro detail, purposeful physical review.</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25:15–26:15</a:t>
            </a:r>
          </a:p>
          <a:p>
            <a:r>
              <a:t>Purpose: Shows the deliberately generic prompt that will be improved.</a:t>
            </a:r>
          </a:p>
          <a:p>
            <a:r>
              <a:t>Design: Bold Edit. Image and type share one composition.</a:t>
            </a:r>
          </a:p>
          <a:p>
            <a:r>
              <a:t>Suggested language: A summary may be fine. But it does not tell the model what we need to do with the notes.</a:t>
            </a:r>
          </a:p>
          <a:p>
            <a:r>
              <a:t>Delivery: Ask the audience what useful information is missing from the assignment.</a:t>
            </a:r>
          </a:p>
          <a:p>
            <a:r>
              <a:t>Source coverage: Financial Planning V2 slide(s) 17</a:t>
            </a:r>
          </a:p>
          <a:p>
            <a:r>
              <a:t>[Sources]</a:t>
            </a:r>
          </a:p>
          <a:p>
            <a:r>
              <a:t>Financial Planning V2 — /Users/jackfrancis/Documents/GitHub/Financial_Planning_AI_Talk/Financial_Planning_V2.pptx</a:t>
            </a:r>
          </a:p>
          <a:p>
            <a:r>
              <a:t>[/Sources]</a:t>
            </a:r>
          </a:p>
          <a:p>
            <a:endParaRPr/>
          </a:p>
          <a:p>
            <a:r>
              <a:t>[Visual provenance]</a:t>
            </a:r>
          </a:p>
          <a:p>
            <a:r>
              <a:t>Image review: /Users/jackfrancis/Documents/GitHub/Financial_Planning_AI_Talk/.tmp/editorial-v3/assets/review.png</a:t>
            </a:r>
          </a:p>
          <a:p>
            <a:r>
              <a:t>Method: built-in image generation. Editorial illustration, not a record of an actual client or firm.</a:t>
            </a:r>
          </a:p>
          <a:p>
            <a:r>
              <a:t>Prompt: Use case: stylized-concept. Asset: 16:9 editorial photograph for a dark conference keynote about AI in financial and estate planning. Photorealistic material study, sophisticated magazine photography, almost-black charcoal backdrop, ivory paper and a restrained deep red accent, tactile, no blue or neon, no people, no logos, no typography or legible words. All slide text will be added later. Keep image extremely dark across the left 55% so ivory text can sit there. Subject concentrated on the right half. Wide 16:9 composition. No collage, no multiple panels, no decorative AI brains or circuits. Subject: extreme close-up of a single sheet of ivory paper curling upward from a dark graphite desk, with a sharpened red pencil resting diagonally on the lower right margin. A few dark graphite handwritten editing marks are out of focus and entirely illegible. Light rakes across the paper tooth. Focus on the point of the pencil meeting the page. Distinct from a stack of blank pages: one working page, intimate macro detail, purposeful physical review.</a:t>
            </a:r>
          </a:p>
          <a:p>
            <a:r>
              <a:t>[/Visual provenance]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26:15–27:55</a:t>
            </a:r>
          </a:p>
          <a:p>
            <a:r>
              <a:t>Purpose: Preserves all five prompting questions in the source table.</a:t>
            </a:r>
          </a:p>
          <a:p>
            <a:r>
              <a:t>Design: Bold Edit. The native table preserves the source comparison. Type sets the primary read; the presenter supplies explanation.</a:t>
            </a:r>
          </a:p>
          <a:p>
            <a:r>
              <a:t>Suggested language: This is the same information you would give a colleague when assigning work.</a:t>
            </a:r>
          </a:p>
          <a:p>
            <a:r>
              <a:t>Delivery: Walk through the parts once. A persona helps frame the task; it does not grant expertise.</a:t>
            </a:r>
          </a:p>
          <a:p>
            <a:r>
              <a:t>Source coverage: Financial Planning V2 slide(s) 15</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34A5B-43BE-AB6C-5A81-8833EB862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2B2AD-E09F-C69A-B6CF-7180B3AE6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85E66B-47D6-6FE4-171F-4E9DCECB48FC}"/>
              </a:ext>
            </a:extLst>
          </p:cNvPr>
          <p:cNvSpPr>
            <a:spLocks noGrp="1"/>
          </p:cNvSpPr>
          <p:nvPr>
            <p:ph type="body" idx="1"/>
          </p:nvPr>
        </p:nvSpPr>
        <p:spPr/>
        <p:txBody>
          <a:bodyPr/>
          <a:lstStyle/>
          <a:p>
            <a:r>
              <a:t>Timing: approximately 26:15–27:55</a:t>
            </a:r>
          </a:p>
          <a:p>
            <a:r>
              <a:t>Purpose: Preserves all five prompting questions in the source table.</a:t>
            </a:r>
          </a:p>
          <a:p>
            <a:r>
              <a:t>Design: Bold Edit. The native table preserves the source comparison. Type sets the primary read; the presenter supplies explanation.</a:t>
            </a:r>
          </a:p>
          <a:p>
            <a:r>
              <a:t>Suggested language: This is the same information you would give a colleague when assigning work.</a:t>
            </a:r>
          </a:p>
          <a:p>
            <a:r>
              <a:t>Delivery: Walk through the parts once. A persona helps frame the task; it does not grant expertise.</a:t>
            </a:r>
          </a:p>
          <a:p>
            <a:r>
              <a:t>Source coverage: Financial Planning V2 slide(s) 15</a:t>
            </a:r>
          </a:p>
          <a:p>
            <a:r>
              <a:t>[Sources]</a:t>
            </a:r>
          </a:p>
          <a:p>
            <a:r>
              <a:t>Financial Planning V2 — /Users/jackfrancis/Documents/GitHub/Financial_Planning_AI_Talk/Financial_Planning_V2.pptx</a:t>
            </a:r>
          </a:p>
          <a:p>
            <a:r>
              <a:t>Jack Francis, BBB workshop — /Users/jackfrancis/Documents/GitHub/BBB_AI_Presentation/BBB_Practical_AI_for_Business_Leaders_Workshop_Final.pptx</a:t>
            </a:r>
          </a:p>
          <a:p>
            <a:r>
              <a:t>[/Sources]</a:t>
            </a:r>
          </a:p>
        </p:txBody>
      </p:sp>
      <p:sp>
        <p:nvSpPr>
          <p:cNvPr id="4" name="Slide Number Placeholder 3">
            <a:extLst>
              <a:ext uri="{FF2B5EF4-FFF2-40B4-BE49-F238E27FC236}">
                <a16:creationId xmlns:a16="http://schemas.microsoft.com/office/drawing/2014/main" id="{53207F56-5C7F-3913-5A48-11CB94AC1417}"/>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36175726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30:15–31:55</a:t>
            </a:r>
          </a:p>
          <a:p>
            <a:r>
              <a:t>Purpose: Adds a clarification turn rather than requiring the perfect first prompt.</a:t>
            </a:r>
          </a:p>
          <a:p>
            <a:r>
              <a:t>Design: Bold Edit. Type sets the primary read; the presenter supplies explanation.</a:t>
            </a:r>
          </a:p>
          <a:p>
            <a:r>
              <a:t>Suggested language: The model can help uncover missing context. You can also decide to leave a question unanswered.</a:t>
            </a:r>
          </a:p>
          <a:p>
            <a:r>
              <a:t>Delivery: This is a complete usable follow-up. Distinguish useful questions from invented facts.</a:t>
            </a:r>
          </a:p>
          <a:p>
            <a:r>
              <a:t>Source coverage: Financial Planning V2 slide(s) 19</a:t>
            </a:r>
          </a:p>
          <a:p>
            <a:r>
              <a:t>[Sources]</a:t>
            </a:r>
          </a:p>
          <a:p>
            <a:r>
              <a:t>Financial Planning V2 — /Users/jackfrancis/Documents/GitHub/Financial_Planning_AI_Talk/Financial_Planning_V2.pptx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approximately 31:55–38:55 (discussion and Q&amp;A)</a:t>
            </a:r>
          </a:p>
          <a:p>
            <a:r>
              <a:t>Purpose: Closes with reflection on the prompting examples and the attendee’s own use case.</a:t>
            </a:r>
          </a:p>
          <a:p>
            <a:r>
              <a:t>Design: Bold Edit. Type sets the primary read; the presenter supplies explanation.</a:t>
            </a:r>
          </a:p>
          <a:p>
            <a:r>
              <a:t>Suggested language: What would you keep from the revised answer?</a:t>
            </a:r>
          </a:p>
          <a:p>
            <a:r>
              <a:t>Delivery: Allow seven minutes for discussion and Q&amp;A. Invite observations about what became more useful and what still needs checking. Open the appendix only if a question calls for it.</a:t>
            </a:r>
          </a:p>
          <a:p>
            <a:r>
              <a:t>Source coverage: Financial Planning V2 slide(s) 33</a:t>
            </a:r>
          </a:p>
          <a:p>
            <a:r>
              <a:t>[Sources]</a:t>
            </a:r>
          </a:p>
          <a:p>
            <a:r>
              <a:t>Financial Planning V2 — /Users/jackfrancis/Documents/GitHub/Financial_Planning_AI_Talk/Financial_Planning_V2.pptx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83197-5ED9-3A49-6DCD-55D0AAB40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98244-2980-08FB-0B9D-E0347B26C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29CDC-8EC1-8625-8D2E-CE83D54D9495}"/>
              </a:ext>
            </a:extLst>
          </p:cNvPr>
          <p:cNvSpPr>
            <a:spLocks noGrp="1"/>
          </p:cNvSpPr>
          <p:nvPr>
            <p:ph type="body" idx="1"/>
          </p:nvPr>
        </p:nvSpPr>
        <p:spPr/>
        <p:txBody>
          <a:bodyPr/>
          <a:lstStyle/>
          <a:p>
            <a:r>
              <a:t>Timing: approximately 31:55–38:55 (discussion and Q&amp;A)</a:t>
            </a:r>
          </a:p>
          <a:p>
            <a:r>
              <a:t>Purpose: Closes with reflection on the prompting examples and the attendee’s own use case.</a:t>
            </a:r>
          </a:p>
          <a:p>
            <a:r>
              <a:t>Design: Bold Edit. Type sets the primary read; the presenter supplies explanation.</a:t>
            </a:r>
          </a:p>
          <a:p>
            <a:r>
              <a:t>Suggested language: What would you keep from the revised answer?</a:t>
            </a:r>
          </a:p>
          <a:p>
            <a:r>
              <a:t>Delivery: Allow seven minutes for discussion and Q&amp;A. Invite observations about what became more useful and what still needs checking. Open the appendix only if a question calls for it.</a:t>
            </a:r>
          </a:p>
          <a:p>
            <a:r>
              <a:t>Source coverage: Financial Planning V2 slide(s) 33</a:t>
            </a:r>
          </a:p>
          <a:p>
            <a:r>
              <a:t>[Sources]</a:t>
            </a:r>
          </a:p>
          <a:p>
            <a:r>
              <a:t>Financial Planning V2 — /Users/jackfrancis/Documents/GitHub/Financial_Planning_AI_Talk/Financial_Planning_V2.pptx</a:t>
            </a:r>
          </a:p>
          <a:p>
            <a:r>
              <a:t>[/Sources]</a:t>
            </a:r>
          </a:p>
        </p:txBody>
      </p:sp>
      <p:sp>
        <p:nvSpPr>
          <p:cNvPr id="4" name="Slide Number Placeholder 3">
            <a:extLst>
              <a:ext uri="{FF2B5EF4-FFF2-40B4-BE49-F238E27FC236}">
                <a16:creationId xmlns:a16="http://schemas.microsoft.com/office/drawing/2014/main" id="{DB9E212B-ABC8-D4E0-880F-39BEC045DBAA}"/>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280761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a:t>
            </a:r>
          </a:p>
          <a:p>
            <a:r>
              <a:t>Purpose: Presents the first four provider and firm questions for reference.</a:t>
            </a:r>
          </a:p>
          <a:p>
            <a:r>
              <a:t>Design: Bold Edit. The native table preserves the source comparison. Type sets the primary read; the presenter supplies explanation.</a:t>
            </a:r>
          </a:p>
          <a:p>
            <a:r>
              <a:t>Suggested language: These are useful questions to take back to your organization.</a:t>
            </a:r>
          </a:p>
          <a:p>
            <a:r>
              <a:t>Delivery: Untimed reference. The next slide completes the list.</a:t>
            </a:r>
          </a:p>
          <a:p>
            <a:r>
              <a:t>Source coverage: Financial Planning V2 slide(s) 34</a:t>
            </a:r>
          </a:p>
          <a:p>
            <a:r>
              <a:t>[Sources]</a:t>
            </a:r>
          </a:p>
          <a:p>
            <a:r>
              <a:t>Financial Planning V2 — /Users/jackfrancis/Documents/GitHub/Financial_Planning_AI_Talk/Financial_Planning_V2.pptx</a:t>
            </a:r>
          </a:p>
          <a:p>
            <a:r>
              <a:t>FINRA Regulatory Notice 24-09 — https://www.finra.org/rules-guidance/notices/24-09</a:t>
            </a:r>
          </a:p>
          <a:p>
            <a:r>
              <a:t>CFP Board AI Ethics Guide — https://www.cfp.net/news/2025/02/news-releases/guide-on-ethical-use-of-generative-ai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a:t>
            </a:r>
          </a:p>
          <a:p>
            <a:r>
              <a:t>Purpose: Completes the provider and firm questions for reference.</a:t>
            </a:r>
          </a:p>
          <a:p>
            <a:r>
              <a:t>Design: Bold Edit. The native table preserves the source comparison. Type sets the primary read; the presenter supplies explanation.</a:t>
            </a:r>
          </a:p>
          <a:p>
            <a:r>
              <a:t>Suggested language: These are useful questions to take back to your organization.</a:t>
            </a:r>
          </a:p>
          <a:p>
            <a:r>
              <a:t>Delivery: Untimed reference. Continue from the previous slide with connections, audit, review, and approval.</a:t>
            </a:r>
          </a:p>
          <a:p>
            <a:r>
              <a:t>Source coverage: Financial Planning V2 slide(s) 34</a:t>
            </a:r>
          </a:p>
          <a:p>
            <a:r>
              <a:t>[Sources]</a:t>
            </a:r>
          </a:p>
          <a:p>
            <a:r>
              <a:t>Financial Planning V2 — /Users/jackfrancis/Documents/GitHub/Financial_Planning_AI_Talk/Financial_Planning_V2.pptx</a:t>
            </a:r>
          </a:p>
          <a:p>
            <a:r>
              <a:t>FINRA Regulatory Notice 24-09 — https://www.finra.org/rules-guidance/notices/24-09</a:t>
            </a:r>
          </a:p>
          <a:p>
            <a:r>
              <a:t>CFP Board AI Ethics Guide — https://www.cfp.net/news/2025/02/news-releases/guide-on-ethical-use-of-generative-ai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a:t>
            </a:r>
          </a:p>
          <a:p>
            <a:r>
              <a:t>Purpose: Keeps source links available without adding a reading list to the talk.</a:t>
            </a:r>
          </a:p>
          <a:p>
            <a:r>
              <a:t>Design: Bold Edit. Type sets the primary read; the presenter supplies explanation.</a:t>
            </a:r>
          </a:p>
          <a:p>
            <a:r>
              <a:t>Suggested language: The source titles are clickable.</a:t>
            </a:r>
          </a:p>
          <a:p>
            <a:r>
              <a:t>Delivery: Untimed reference. Product access reviewed September 8, 2026. The source screenshots are from Jack’s BBB deck and may depict features outside the free plan.</a:t>
            </a:r>
          </a:p>
          <a:p>
            <a:r>
              <a:t>Source coverage: Financial Planning V2 slide(s) 35</a:t>
            </a:r>
          </a:p>
          <a:p>
            <a:r>
              <a:t>[Sources]</a:t>
            </a:r>
          </a:p>
          <a:p>
            <a:r>
              <a:t>Financial Planning V2 — /Users/jackfrancis/Documents/GitHub/Financial_Planning_AI_Talk/Financial_Planning_V2.pptx</a:t>
            </a:r>
          </a:p>
          <a:p>
            <a:r>
              <a:t>Morgan Stanley, June 2024 — https://www.morganstanley.com/press-releases/ai-at-morgan-stanley-debrief-launch</a:t>
            </a:r>
          </a:p>
          <a:p>
            <a:r>
              <a:t>OpenAI customer case, Morgan Stanley — https://openai.com/index/morgan-stanley/</a:t>
            </a:r>
          </a:p>
          <a:p>
            <a:r>
              <a:t>CFP Board AI Ethics Guide — https://www.cfp.net/news/2025/02/news-releases/guide-on-ethical-use-of-generative-ai</a:t>
            </a:r>
          </a:p>
          <a:p>
            <a:r>
              <a:t>CFP Board, 2026 — https://www.cfp.net/industry-insights/2026/08/a-beginners-guide-to-integrating-ai-into-your-financial-practice</a:t>
            </a:r>
          </a:p>
          <a:p>
            <a:r>
              <a:t>FINRA Regulatory Notice 24-09 — https://www.finra.org/rules-guidance/notices/24-09</a:t>
            </a:r>
          </a:p>
          <a:p>
            <a:r>
              <a:t>ChatGPT access and plans — https://learn.chatgpt.com/docs/pricing</a:t>
            </a:r>
          </a:p>
          <a:p>
            <a:r>
              <a:t>ChatGPT data controls — https://help.openai.com/en/articles/7730893-data-controls-faq</a:t>
            </a:r>
          </a:p>
          <a:p>
            <a:r>
              <a:t>Temporary Chat — https://help.openai.com/en/articles/8914046-temporary-chat-faq</a:t>
            </a:r>
          </a:p>
          <a:p>
            <a:r>
              <a:t>Jack Francis, BBB workshop — /Users/jackfrancis/Documents/GitHub/BBB_AI_Presentation/BBB_Practical_AI_for_Business_Leaders_Workshop_Final.pptx</a:t>
            </a:r>
          </a:p>
          <a:p>
            <a:r>
              <a:t>OpenAI, Use ChatGPT — https://learn.chatgpt.com/docs/use-chatgpt</a:t>
            </a:r>
          </a:p>
          <a:p>
            <a:r>
              <a:t>OpenAI, Agents SDK — https://developers.openai.com/api/docs/guides/agents-sdk</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ideo" Target="https://www.youtube.com/embed/yQZgOSHHxjk?feature=oembed" TargetMode="Externa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hyperlink" Target="https://x.com/ChatGPT/status/2092366556584153249"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https://www.youtube.com/embed/TryfaGZwvIE?feature=oembed" TargetMode="Externa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morganstanley.com/press-releases/ai-at-morgan-stanley-debrief-launch"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s://openai.com/index/morgan-stanle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openai.com/index/morgan-stanley/"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openai.com/index/morgan-stanle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openai.com/index/morgan-stanle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finra.org/rules-guidance/notices/24-09"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finra.org/rules-guidance/notices/24-09"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finra.org/rules-guidance/notices/24-09"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mailto:jackbfrancis@gmail.com"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finra.org/rules-guidance/notices/24-09"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finra.org/rules-guidance/notices/24-09"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hyperlink" Target="https://learn.chatgpt.com/docs/pricing" TargetMode="External"/><Relationship Id="rId3" Type="http://schemas.openxmlformats.org/officeDocument/2006/relationships/hyperlink" Target="https://www.morganstanley.com/press-releases/ai-at-morgan-stanley-debrief-launch" TargetMode="External"/><Relationship Id="rId7" Type="http://schemas.openxmlformats.org/officeDocument/2006/relationships/hyperlink" Target="https://www.finra.org/rules-guidance/notices/24-09"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s://www.cfp.net/industry-insights/2026/08/a-beginners-guide-to-integrating-ai-into-your-financial-practice" TargetMode="External"/><Relationship Id="rId5" Type="http://schemas.openxmlformats.org/officeDocument/2006/relationships/hyperlink" Target="https://www.cfp.net/news/2025/02/news-releases/guide-on-ethical-use-of-generative-ai" TargetMode="External"/><Relationship Id="rId10" Type="http://schemas.openxmlformats.org/officeDocument/2006/relationships/hyperlink" Target="https://help.openai.com/en/articles/8914046-temporary-chat-faq" TargetMode="External"/><Relationship Id="rId4" Type="http://schemas.openxmlformats.org/officeDocument/2006/relationships/hyperlink" Target="https://openai.com/index/morgan-stanley/" TargetMode="External"/><Relationship Id="rId9" Type="http://schemas.openxmlformats.org/officeDocument/2006/relationships/hyperlink" Target="https://help.openai.com/en/articles/7730893-data-controls-fa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F0D2B9C2-5C30-46D0-9CBC-8023E1514483}"/>
              </a:ext>
            </a:extLst>
          </p:cNvPr>
          <p:cNvSpPr>
            <a:spLocks noGrp="1"/>
          </p:cNvSpPr>
          <p:nvPr/>
        </p:nvSpPr>
        <p:spPr>
          <a:xfrm>
            <a:off x="609600" y="1314450"/>
            <a:ext cx="6667500" cy="2571750"/>
          </a:xfrm>
          <a:prstGeom prst="rect">
            <a:avLst/>
          </a:prstGeom>
          <a:noFill/>
          <a:ln w="0">
            <a:noFill/>
          </a:ln>
        </p:spPr>
        <p:txBody>
          <a:bodyPr wrap="square" lIns="0" tIns="0" rIns="0" bIns="0" anchor="t">
            <a:noAutofit/>
          </a:bodyPr>
          <a:lstStyle/>
          <a:p>
            <a:pPr algn="l">
              <a:defRPr sz="8250" b="1">
                <a:solidFill>
                  <a:srgbClr val="F4F1E9"/>
                </a:solidFill>
                <a:latin typeface="Inter"/>
                <a:ea typeface="Inter"/>
                <a:cs typeface="Inter"/>
              </a:defRPr>
            </a:pPr>
            <a:r>
              <a:rPr sz="8250" b="1" dirty="0">
                <a:solidFill>
                  <a:srgbClr val="F4F1E9"/>
                </a:solidFill>
                <a:latin typeface="Inter"/>
                <a:ea typeface="Inter"/>
                <a:cs typeface="Inter"/>
              </a:rPr>
              <a:t>AI </a:t>
            </a:r>
            <a:r>
              <a:rPr lang="en-US" sz="8250" b="1" dirty="0">
                <a:solidFill>
                  <a:srgbClr val="F4F1E9"/>
                </a:solidFill>
                <a:latin typeface="Inter"/>
                <a:ea typeface="Inter"/>
                <a:cs typeface="Inter"/>
              </a:rPr>
              <a:t>I</a:t>
            </a:r>
            <a:r>
              <a:rPr sz="8250" b="1" dirty="0">
                <a:solidFill>
                  <a:srgbClr val="F4F1E9"/>
                </a:solidFill>
                <a:latin typeface="Inter"/>
                <a:ea typeface="Inter"/>
                <a:cs typeface="Inter"/>
              </a:rPr>
              <a:t>n </a:t>
            </a:r>
            <a:r>
              <a:rPr lang="en-US" sz="8250" b="1" dirty="0">
                <a:solidFill>
                  <a:srgbClr val="F4F1E9"/>
                </a:solidFill>
                <a:latin typeface="Inter"/>
                <a:ea typeface="Inter"/>
                <a:cs typeface="Inter"/>
              </a:rPr>
              <a:t>Y</a:t>
            </a:r>
            <a:r>
              <a:rPr sz="8250" b="1" dirty="0">
                <a:solidFill>
                  <a:srgbClr val="F4F1E9"/>
                </a:solidFill>
                <a:latin typeface="Inter"/>
                <a:ea typeface="Inter"/>
                <a:cs typeface="Inter"/>
              </a:rPr>
              <a:t>our</a:t>
            </a:r>
          </a:p>
          <a:p>
            <a:pPr algn="l">
              <a:defRPr sz="8250" b="1">
                <a:solidFill>
                  <a:srgbClr val="F4F1E9"/>
                </a:solidFill>
                <a:latin typeface="Inter"/>
                <a:ea typeface="Inter"/>
                <a:cs typeface="Inter"/>
              </a:defRPr>
            </a:pPr>
            <a:r>
              <a:rPr lang="en-US" sz="8250" b="1" dirty="0">
                <a:solidFill>
                  <a:srgbClr val="F4F1E9"/>
                </a:solidFill>
                <a:latin typeface="Inter"/>
                <a:ea typeface="Inter"/>
                <a:cs typeface="Inter"/>
              </a:rPr>
              <a:t>P</a:t>
            </a:r>
            <a:r>
              <a:rPr sz="8250" b="1" dirty="0">
                <a:solidFill>
                  <a:srgbClr val="F4F1E9"/>
                </a:solidFill>
                <a:latin typeface="Inter"/>
                <a:ea typeface="Inter"/>
                <a:cs typeface="Inter"/>
              </a:rPr>
              <a:t>ractice</a:t>
            </a:r>
          </a:p>
        </p:txBody>
      </p:sp>
      <p:sp>
        <p:nvSpPr>
          <p:cNvPr id="6"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7"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8" name="Page number">
            <a:extLst>
              <a:ext uri="{FF2B5EF4-FFF2-40B4-BE49-F238E27FC236}">
                <a16:creationId xmlns:a16="http://schemas.microsoft.com/office/drawing/2014/main" id="{7538757D-2A3E-4153-9464-3D151C084231}"/>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dirty="0">
                <a:solidFill>
                  <a:srgbClr val="B4B3AB"/>
                </a:solidFill>
                <a:latin typeface="Courier New"/>
                <a:ea typeface="Courier New"/>
                <a:cs typeface="Courier New"/>
              </a:rPr>
              <a:t>01</a:t>
            </a:r>
          </a:p>
        </p:txBody>
      </p:sp>
      <p:sp>
        <p:nvSpPr>
          <p:cNvPr id="9"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55672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039FD1-826F-45DE-9F25-160DD0A8CC47}"/>
              </a:ext>
            </a:extLst>
          </p:cNvPr>
          <p:cNvSpPr>
            <a:spLocks noGrp="1"/>
          </p:cNvSpPr>
          <p:nvPr/>
        </p:nvSpPr>
        <p:spPr>
          <a:xfrm>
            <a:off x="609600" y="1600200"/>
            <a:ext cx="10972800" cy="1524000"/>
          </a:xfrm>
          <a:prstGeom prst="rect">
            <a:avLst/>
          </a:prstGeom>
          <a:noFill/>
          <a:ln w="0">
            <a:noFill/>
          </a:ln>
        </p:spPr>
        <p:txBody>
          <a:bodyPr wrap="square" lIns="0" tIns="0" rIns="0" bIns="0" anchor="t">
            <a:noAutofit/>
          </a:bodyPr>
          <a:lstStyle/>
          <a:p>
            <a:pPr algn="l">
              <a:defRPr sz="8400" b="1">
                <a:solidFill>
                  <a:srgbClr val="F4F1E9"/>
                </a:solidFill>
                <a:latin typeface="Inter"/>
                <a:ea typeface="Inter"/>
                <a:cs typeface="Inter"/>
              </a:defRPr>
            </a:pPr>
            <a:r>
              <a:rPr sz="8400" b="1">
                <a:solidFill>
                  <a:srgbClr val="F4F1E9"/>
                </a:solidFill>
                <a:latin typeface="Inter"/>
                <a:ea typeface="Inter"/>
                <a:cs typeface="Inter"/>
              </a:rPr>
              <a:t>Jack Francis</a:t>
            </a:r>
          </a:p>
        </p:txBody>
      </p:sp>
      <p:sp>
        <p:nvSpPr>
          <p:cNvPr id="3" name="Rectangle 2">
            <a:extLst>
              <a:ext uri="{FF2B5EF4-FFF2-40B4-BE49-F238E27FC236}">
                <a16:creationId xmlns:a16="http://schemas.microsoft.com/office/drawing/2014/main" id="{C698B79A-B6B5-4D4C-8202-8C0D152FD848}"/>
              </a:ext>
            </a:extLst>
          </p:cNvPr>
          <p:cNvSpPr>
            <a:spLocks noGrp="1"/>
          </p:cNvSpPr>
          <p:nvPr/>
        </p:nvSpPr>
        <p:spPr>
          <a:xfrm>
            <a:off x="657225" y="3514725"/>
            <a:ext cx="9525000" cy="514350"/>
          </a:xfrm>
          <a:prstGeom prst="rect">
            <a:avLst/>
          </a:prstGeom>
          <a:noFill/>
          <a:ln w="0">
            <a:noFill/>
          </a:ln>
        </p:spPr>
        <p:txBody>
          <a:bodyPr wrap="square" lIns="0" tIns="0" rIns="0" bIns="0" anchor="t">
            <a:noAutofit/>
          </a:bodyPr>
          <a:lstStyle/>
          <a:p>
            <a:pPr algn="l">
              <a:defRPr sz="2775" b="0">
                <a:solidFill>
                  <a:srgbClr val="F4F1E9"/>
                </a:solidFill>
                <a:latin typeface="Inter"/>
                <a:ea typeface="Inter"/>
                <a:cs typeface="Inter"/>
              </a:defRPr>
            </a:pPr>
            <a:r>
              <a:rPr sz="2775" b="0">
                <a:solidFill>
                  <a:srgbClr val="F4F1E9"/>
                </a:solidFill>
                <a:latin typeface="Inter"/>
                <a:ea typeface="Inter"/>
                <a:cs typeface="Inter"/>
              </a:rPr>
              <a:t>AI Solutions Director</a:t>
            </a:r>
          </a:p>
        </p:txBody>
      </p:sp>
      <p:sp>
        <p:nvSpPr>
          <p:cNvPr id="4" name="Rectangle 3">
            <a:extLst>
              <a:ext uri="{FF2B5EF4-FFF2-40B4-BE49-F238E27FC236}">
                <a16:creationId xmlns:a16="http://schemas.microsoft.com/office/drawing/2014/main" id="{0F22DCF8-59D9-41AF-87C1-4F1CF70D0285}"/>
              </a:ext>
            </a:extLst>
          </p:cNvPr>
          <p:cNvSpPr>
            <a:spLocks noGrp="1"/>
          </p:cNvSpPr>
          <p:nvPr/>
        </p:nvSpPr>
        <p:spPr>
          <a:xfrm>
            <a:off x="657225" y="4105275"/>
            <a:ext cx="9525000" cy="514350"/>
          </a:xfrm>
          <a:prstGeom prst="rect">
            <a:avLst/>
          </a:prstGeom>
          <a:noFill/>
          <a:ln w="0">
            <a:noFill/>
          </a:ln>
        </p:spPr>
        <p:txBody>
          <a:bodyPr wrap="square" lIns="0" tIns="0" rIns="0" bIns="0" anchor="t">
            <a:noAutofit/>
          </a:bodyPr>
          <a:lstStyle/>
          <a:p>
            <a:pPr algn="l">
              <a:defRPr sz="2775" b="0">
                <a:solidFill>
                  <a:srgbClr val="B4B3AB"/>
                </a:solidFill>
                <a:latin typeface="Inter"/>
                <a:ea typeface="Inter"/>
                <a:cs typeface="Inter"/>
              </a:defRPr>
            </a:pPr>
            <a:r>
              <a:rPr sz="2775" b="0">
                <a:solidFill>
                  <a:srgbClr val="B4B3AB"/>
                </a:solidFill>
                <a:latin typeface="Inter"/>
                <a:ea typeface="Inter"/>
                <a:cs typeface="Inter"/>
              </a:rPr>
              <a:t>Davidson Technologies</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2E0FD030-EB15-4CD7-ACE6-E0FAD7885AC5}"/>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02</a:t>
            </a:r>
          </a:p>
        </p:txBody>
      </p:sp>
      <p:pic>
        <p:nvPicPr>
          <p:cNvPr id="8" name="Picture 3">
            <a:extLst>
              <a:ext uri="{FF2B5EF4-FFF2-40B4-BE49-F238E27FC236}">
                <a16:creationId xmlns:a16="http://schemas.microsoft.com/office/drawing/2014/main" id="{879E5417-19E9-117D-770A-CC9AD86C9E25}"/>
              </a:ext>
            </a:extLst>
          </p:cNvPr>
          <p:cNvPicPr>
            <a:picLocks noChangeAspect="1"/>
          </p:cNvPicPr>
          <p:nvPr/>
        </p:nvPicPr>
        <p:blipFill>
          <a:blip r:embed="rId3"/>
          <a:stretch>
            <a:fillRect/>
          </a:stretch>
        </p:blipFill>
        <p:spPr>
          <a:xfrm>
            <a:off x="10686073" y="914400"/>
            <a:ext cx="1040464" cy="2454247"/>
          </a:xfrm>
          <a:prstGeom prst="rect">
            <a:avLst/>
          </a:prstGeom>
        </p:spPr>
      </p:pic>
      <p:pic>
        <p:nvPicPr>
          <p:cNvPr id="9" name="Picture 5">
            <a:extLst>
              <a:ext uri="{FF2B5EF4-FFF2-40B4-BE49-F238E27FC236}">
                <a16:creationId xmlns:a16="http://schemas.microsoft.com/office/drawing/2014/main" id="{DBB2E757-F4D1-8C21-C658-9755BEF96F6B}"/>
              </a:ext>
            </a:extLst>
          </p:cNvPr>
          <p:cNvPicPr>
            <a:picLocks noChangeAspect="1"/>
          </p:cNvPicPr>
          <p:nvPr/>
        </p:nvPicPr>
        <p:blipFill>
          <a:blip r:embed="rId4"/>
          <a:stretch>
            <a:fillRect/>
          </a:stretch>
        </p:blipFill>
        <p:spPr>
          <a:xfrm>
            <a:off x="9488870" y="1625169"/>
            <a:ext cx="1109024" cy="1743478"/>
          </a:xfrm>
          <a:prstGeom prst="rect">
            <a:avLst/>
          </a:prstGeom>
        </p:spPr>
      </p:pic>
      <p:pic>
        <p:nvPicPr>
          <p:cNvPr id="10" name="Picture 7">
            <a:extLst>
              <a:ext uri="{FF2B5EF4-FFF2-40B4-BE49-F238E27FC236}">
                <a16:creationId xmlns:a16="http://schemas.microsoft.com/office/drawing/2014/main" id="{384179F2-1F3F-A4E7-445E-CDB7B97A8CAF}"/>
              </a:ext>
            </a:extLst>
          </p:cNvPr>
          <p:cNvPicPr>
            <a:picLocks noChangeAspect="1"/>
          </p:cNvPicPr>
          <p:nvPr/>
        </p:nvPicPr>
        <p:blipFill>
          <a:blip r:embed="rId5"/>
          <a:stretch>
            <a:fillRect/>
          </a:stretch>
        </p:blipFill>
        <p:spPr>
          <a:xfrm>
            <a:off x="8001000" y="1159502"/>
            <a:ext cx="1437698" cy="2209145"/>
          </a:xfrm>
          <a:prstGeom prst="rect">
            <a:avLst/>
          </a:prstGeom>
        </p:spPr>
      </p:pic>
      <p:sp>
        <p:nvSpPr>
          <p:cNvPr id="11" name="TextBox 1">
            <a:extLst>
              <a:ext uri="{FF2B5EF4-FFF2-40B4-BE49-F238E27FC236}">
                <a16:creationId xmlns:a16="http://schemas.microsoft.com/office/drawing/2014/main" id="{BEB0E59B-5B10-651B-90B6-C574CF4F6AC6}"/>
              </a:ext>
            </a:extLst>
          </p:cNvPr>
          <p:cNvSpPr>
            <a:spLocks noGrp="1"/>
          </p:cNvSpPr>
          <p:nvPr/>
        </p:nvSpPr>
        <p:spPr>
          <a:xfrm>
            <a:off x="9585725" y="3421845"/>
            <a:ext cx="841152" cy="398226"/>
          </a:xfrm>
          <a:prstGeom prst="rect">
            <a:avLst/>
          </a:prstGeom>
          <a:noFill/>
          <a:ln w="0">
            <a:noFill/>
            <a:prstDash val="solid"/>
          </a:ln>
        </p:spPr>
        <p:txBody>
          <a:bodyPr wrap="square" lIns="0" tIns="0" rIns="0" bIns="0" anchor="t">
            <a:normAutofit/>
          </a:bodyPr>
          <a:lstStyle/>
          <a:p>
            <a:pPr>
              <a:buNone/>
              <a:defRPr sz="3900" b="1">
                <a:solidFill>
                  <a:srgbClr val="F3F8FA"/>
                </a:solidFill>
                <a:latin typeface="Inter"/>
                <a:ea typeface="Inter"/>
                <a:cs typeface="Inter"/>
              </a:defRPr>
            </a:pPr>
            <a:r>
              <a:rPr sz="2175" dirty="0">
                <a:solidFill>
                  <a:srgbClr val="43D5C7"/>
                </a:solidFill>
                <a:latin typeface="Inter"/>
                <a:ea typeface="Inter"/>
                <a:cs typeface="Inter"/>
              </a:rPr>
              <a:t>Ghost</a:t>
            </a:r>
          </a:p>
          <a:p>
            <a:pPr algn="l">
              <a:spcAft>
                <a:spcPts val="0"/>
              </a:spcAft>
              <a:buNone/>
              <a:defRPr sz="3900" b="1">
                <a:solidFill>
                  <a:srgbClr val="F3F8FA"/>
                </a:solidFill>
                <a:latin typeface="Inter"/>
                <a:ea typeface="Inter"/>
                <a:cs typeface="Inter"/>
              </a:defRPr>
            </a:pPr>
            <a:endParaRPr sz="2175" b="0" dirty="0">
              <a:solidFill>
                <a:srgbClr val="43D5C7"/>
              </a:solidFill>
              <a:latin typeface="Inter"/>
              <a:ea typeface="Inter"/>
              <a:cs typeface="Inter"/>
            </a:endParaRPr>
          </a:p>
        </p:txBody>
      </p:sp>
      <p:sp>
        <p:nvSpPr>
          <p:cNvPr id="12" name="TextBox 1">
            <a:extLst>
              <a:ext uri="{FF2B5EF4-FFF2-40B4-BE49-F238E27FC236}">
                <a16:creationId xmlns:a16="http://schemas.microsoft.com/office/drawing/2014/main" id="{3D688506-1B11-FCC1-ACD5-90AE8ADA3C36}"/>
              </a:ext>
            </a:extLst>
          </p:cNvPr>
          <p:cNvSpPr>
            <a:spLocks noGrp="1"/>
          </p:cNvSpPr>
          <p:nvPr/>
        </p:nvSpPr>
        <p:spPr>
          <a:xfrm>
            <a:off x="10817199" y="3421845"/>
            <a:ext cx="841152" cy="398226"/>
          </a:xfrm>
          <a:prstGeom prst="rect">
            <a:avLst/>
          </a:prstGeom>
          <a:noFill/>
          <a:ln w="0">
            <a:noFill/>
            <a:prstDash val="solid"/>
          </a:ln>
        </p:spPr>
        <p:txBody>
          <a:bodyPr wrap="square" lIns="0" tIns="0" rIns="0" bIns="0" anchor="t">
            <a:normAutofit/>
          </a:bodyPr>
          <a:lstStyle/>
          <a:p>
            <a:pPr>
              <a:buNone/>
              <a:defRPr sz="3900" b="1">
                <a:solidFill>
                  <a:srgbClr val="F3F8FA"/>
                </a:solidFill>
                <a:latin typeface="Inter"/>
                <a:ea typeface="Inter"/>
                <a:cs typeface="Inter"/>
              </a:defRPr>
            </a:pPr>
            <a:r>
              <a:rPr sz="2175">
                <a:solidFill>
                  <a:srgbClr val="43D5C7"/>
                </a:solidFill>
                <a:latin typeface="Inter"/>
                <a:ea typeface="Inter"/>
                <a:cs typeface="Inter"/>
              </a:rPr>
              <a:t>Eevee</a:t>
            </a:r>
          </a:p>
          <a:p>
            <a:pPr algn="l">
              <a:spcAft>
                <a:spcPts val="0"/>
              </a:spcAft>
              <a:buNone/>
              <a:defRPr sz="3900" b="1">
                <a:solidFill>
                  <a:srgbClr val="F3F8FA"/>
                </a:solidFill>
                <a:latin typeface="Inter"/>
                <a:ea typeface="Inter"/>
                <a:cs typeface="Inter"/>
              </a:defRPr>
            </a:pPr>
            <a:endParaRPr sz="2175" b="0">
              <a:solidFill>
                <a:srgbClr val="43D5C7"/>
              </a:solidFill>
              <a:latin typeface="Inter"/>
              <a:ea typeface="Inter"/>
              <a:cs typeface="Inter"/>
            </a:endParaRPr>
          </a:p>
        </p:txBody>
      </p:sp>
      <p:sp>
        <p:nvSpPr>
          <p:cNvPr id="13" name="TextBox 1">
            <a:extLst>
              <a:ext uri="{FF2B5EF4-FFF2-40B4-BE49-F238E27FC236}">
                <a16:creationId xmlns:a16="http://schemas.microsoft.com/office/drawing/2014/main" id="{5A3E9D10-C420-B587-937D-0F255EB19DAE}"/>
              </a:ext>
            </a:extLst>
          </p:cNvPr>
          <p:cNvSpPr>
            <a:spLocks noGrp="1"/>
          </p:cNvSpPr>
          <p:nvPr/>
        </p:nvSpPr>
        <p:spPr>
          <a:xfrm>
            <a:off x="8355467" y="3421845"/>
            <a:ext cx="841152" cy="398226"/>
          </a:xfrm>
          <a:prstGeom prst="rect">
            <a:avLst/>
          </a:prstGeom>
          <a:noFill/>
          <a:ln w="0">
            <a:noFill/>
            <a:prstDash val="solid"/>
          </a:ln>
        </p:spPr>
        <p:txBody>
          <a:bodyPr wrap="square" lIns="0" tIns="0" rIns="0" bIns="0" anchor="t">
            <a:normAutofit/>
          </a:bodyPr>
          <a:lstStyle/>
          <a:p>
            <a:pPr>
              <a:buNone/>
              <a:defRPr sz="3900" b="1">
                <a:solidFill>
                  <a:srgbClr val="F3F8FA"/>
                </a:solidFill>
                <a:latin typeface="Inter"/>
                <a:ea typeface="Inter"/>
                <a:cs typeface="Inter"/>
              </a:defRPr>
            </a:pPr>
            <a:r>
              <a:rPr sz="2175" dirty="0">
                <a:solidFill>
                  <a:srgbClr val="43D5C7"/>
                </a:solidFill>
                <a:latin typeface="Inter"/>
                <a:ea typeface="Inter"/>
                <a:cs typeface="Inter"/>
              </a:rPr>
              <a:t>Blue</a:t>
            </a:r>
          </a:p>
          <a:p>
            <a:pPr algn="l">
              <a:spcAft>
                <a:spcPts val="0"/>
              </a:spcAft>
              <a:buNone/>
              <a:defRPr sz="3900" b="1">
                <a:solidFill>
                  <a:srgbClr val="F3F8FA"/>
                </a:solidFill>
                <a:latin typeface="Inter"/>
                <a:ea typeface="Inter"/>
                <a:cs typeface="Inter"/>
              </a:defRPr>
            </a:pPr>
            <a:endParaRPr sz="2175" b="0" dirty="0">
              <a:solidFill>
                <a:srgbClr val="43D5C7"/>
              </a:solidFill>
              <a:latin typeface="Inter"/>
              <a:ea typeface="Inter"/>
              <a:cs typeface="Inter"/>
            </a:endParaRPr>
          </a:p>
        </p:txBody>
      </p:sp>
      <p:pic>
        <p:nvPicPr>
          <p:cNvPr id="14" name="Picture 13">
            <a:extLst>
              <a:ext uri="{FF2B5EF4-FFF2-40B4-BE49-F238E27FC236}">
                <a16:creationId xmlns:a16="http://schemas.microsoft.com/office/drawing/2014/main" id="{AA9A682F-D33D-E50E-AC32-0C55C7094515}"/>
              </a:ext>
            </a:extLst>
          </p:cNvPr>
          <p:cNvPicPr>
            <a:picLocks noChangeAspect="1"/>
          </p:cNvPicPr>
          <p:nvPr/>
        </p:nvPicPr>
        <p:blipFill>
          <a:blip r:embed="rId6"/>
          <a:stretch>
            <a:fillRect/>
          </a:stretch>
        </p:blipFill>
        <p:spPr>
          <a:xfrm>
            <a:off x="3935323" y="4121833"/>
            <a:ext cx="4168099" cy="2347350"/>
          </a:xfrm>
          <a:prstGeom prst="rect">
            <a:avLst/>
          </a:prstGeom>
        </p:spPr>
      </p:pic>
      <p:pic>
        <p:nvPicPr>
          <p:cNvPr id="15" name="Picture 15">
            <a:extLst>
              <a:ext uri="{FF2B5EF4-FFF2-40B4-BE49-F238E27FC236}">
                <a16:creationId xmlns:a16="http://schemas.microsoft.com/office/drawing/2014/main" id="{9668AE45-9FBB-E197-0FD7-E977C3D17B4A}"/>
              </a:ext>
            </a:extLst>
          </p:cNvPr>
          <p:cNvPicPr>
            <a:picLocks noChangeAspect="1"/>
          </p:cNvPicPr>
          <p:nvPr/>
        </p:nvPicPr>
        <p:blipFill>
          <a:blip r:embed="rId7"/>
          <a:stretch>
            <a:fillRect/>
          </a:stretch>
        </p:blipFill>
        <p:spPr>
          <a:xfrm>
            <a:off x="8156290" y="4121833"/>
            <a:ext cx="3957284" cy="2209145"/>
          </a:xfrm>
          <a:prstGeom prst="rect">
            <a:avLst/>
          </a:prstGeom>
        </p:spPr>
      </p:pic>
      <p:sp>
        <p:nvSpPr>
          <p:cNvPr id="16" name="TextBox 1">
            <a:extLst>
              <a:ext uri="{FF2B5EF4-FFF2-40B4-BE49-F238E27FC236}">
                <a16:creationId xmlns:a16="http://schemas.microsoft.com/office/drawing/2014/main" id="{9D089BFF-BEA6-40BD-88C2-53D5DBD2CDE0}"/>
              </a:ext>
            </a:extLst>
          </p:cNvPr>
          <p:cNvSpPr>
            <a:spLocks noGrp="1"/>
          </p:cNvSpPr>
          <p:nvPr/>
        </p:nvSpPr>
        <p:spPr>
          <a:xfrm>
            <a:off x="9714356" y="6434975"/>
            <a:ext cx="841152" cy="398226"/>
          </a:xfrm>
          <a:prstGeom prst="rect">
            <a:avLst/>
          </a:prstGeom>
          <a:noFill/>
          <a:ln w="0">
            <a:noFill/>
            <a:prstDash val="solid"/>
          </a:ln>
        </p:spPr>
        <p:txBody>
          <a:bodyPr wrap="square" lIns="0" tIns="0" rIns="0" bIns="0" anchor="t">
            <a:normAutofit/>
          </a:bodyPr>
          <a:lstStyle/>
          <a:p>
            <a:pPr>
              <a:buNone/>
              <a:defRPr sz="3900" b="1">
                <a:solidFill>
                  <a:srgbClr val="F3F8FA"/>
                </a:solidFill>
                <a:latin typeface="Inter"/>
                <a:ea typeface="Inter"/>
                <a:cs typeface="Inter"/>
              </a:defRPr>
            </a:pPr>
            <a:r>
              <a:rPr sz="2175">
                <a:solidFill>
                  <a:srgbClr val="43D5C7"/>
                </a:solidFill>
                <a:latin typeface="Inter"/>
                <a:ea typeface="Inter"/>
                <a:cs typeface="Inter"/>
              </a:rPr>
              <a:t>Tokyo</a:t>
            </a:r>
          </a:p>
          <a:p>
            <a:pPr algn="l">
              <a:spcAft>
                <a:spcPts val="0"/>
              </a:spcAft>
              <a:buNone/>
              <a:defRPr sz="3900" b="1">
                <a:solidFill>
                  <a:srgbClr val="F3F8FA"/>
                </a:solidFill>
                <a:latin typeface="Inter"/>
                <a:ea typeface="Inter"/>
                <a:cs typeface="Inter"/>
              </a:defRPr>
            </a:pPr>
            <a:endParaRPr sz="2175" b="0">
              <a:solidFill>
                <a:srgbClr val="43D5C7"/>
              </a:solidFill>
              <a:latin typeface="Inter"/>
              <a:ea typeface="Inter"/>
              <a:cs typeface="Inter"/>
            </a:endParaRPr>
          </a:p>
        </p:txBody>
      </p:sp>
      <p:sp>
        <p:nvSpPr>
          <p:cNvPr id="17" name="TextBox 1">
            <a:extLst>
              <a:ext uri="{FF2B5EF4-FFF2-40B4-BE49-F238E27FC236}">
                <a16:creationId xmlns:a16="http://schemas.microsoft.com/office/drawing/2014/main" id="{B08314F4-4C39-148D-C184-CA77C478F413}"/>
              </a:ext>
            </a:extLst>
          </p:cNvPr>
          <p:cNvSpPr>
            <a:spLocks noGrp="1"/>
          </p:cNvSpPr>
          <p:nvPr/>
        </p:nvSpPr>
        <p:spPr>
          <a:xfrm>
            <a:off x="5635003" y="6469183"/>
            <a:ext cx="841152" cy="398226"/>
          </a:xfrm>
          <a:prstGeom prst="rect">
            <a:avLst/>
          </a:prstGeom>
          <a:noFill/>
          <a:ln w="0">
            <a:noFill/>
            <a:prstDash val="solid"/>
          </a:ln>
        </p:spPr>
        <p:txBody>
          <a:bodyPr wrap="square" lIns="0" tIns="0" rIns="0" bIns="0" anchor="t">
            <a:normAutofit/>
          </a:bodyPr>
          <a:lstStyle/>
          <a:p>
            <a:pPr>
              <a:buNone/>
              <a:defRPr sz="3900" b="1">
                <a:solidFill>
                  <a:srgbClr val="F3F8FA"/>
                </a:solidFill>
                <a:latin typeface="Inter"/>
                <a:ea typeface="Inter"/>
                <a:cs typeface="Inter"/>
              </a:defRPr>
            </a:pPr>
            <a:r>
              <a:rPr sz="2175">
                <a:solidFill>
                  <a:srgbClr val="43D5C7"/>
                </a:solidFill>
                <a:latin typeface="Inter"/>
                <a:ea typeface="Inter"/>
                <a:cs typeface="Inter"/>
              </a:rPr>
              <a:t>Rome</a:t>
            </a:r>
          </a:p>
          <a:p>
            <a:pPr algn="l">
              <a:spcAft>
                <a:spcPts val="0"/>
              </a:spcAft>
              <a:buNone/>
              <a:defRPr sz="3900" b="1">
                <a:solidFill>
                  <a:srgbClr val="F3F8FA"/>
                </a:solidFill>
                <a:latin typeface="Inter"/>
                <a:ea typeface="Inter"/>
                <a:cs typeface="Inter"/>
              </a:defRPr>
            </a:pPr>
            <a:endParaRPr sz="2175" b="0">
              <a:solidFill>
                <a:srgbClr val="43D5C7"/>
              </a:solidFill>
              <a:latin typeface="Inter"/>
              <a:ea typeface="Inter"/>
              <a:cs typeface="Inter"/>
            </a:endParaRPr>
          </a:p>
        </p:txBody>
      </p:sp>
      <p:sp>
        <p:nvSpPr>
          <p:cNvPr id="1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508989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4D755422-F487-45C1-8D8F-EEE766BB2FF3}"/>
              </a:ext>
            </a:extLst>
          </p:cNvPr>
          <p:cNvSpPr>
            <a:spLocks noGrp="1"/>
          </p:cNvSpPr>
          <p:nvPr/>
        </p:nvSpPr>
        <p:spPr>
          <a:xfrm>
            <a:off x="609600" y="1333500"/>
            <a:ext cx="7239000" cy="2571750"/>
          </a:xfrm>
          <a:prstGeom prst="rect">
            <a:avLst/>
          </a:prstGeom>
          <a:noFill/>
          <a:ln w="0">
            <a:noFill/>
          </a:ln>
        </p:spPr>
        <p:txBody>
          <a:bodyPr wrap="square" lIns="0" tIns="0" rIns="0" bIns="0" anchor="t">
            <a:noAutofit/>
          </a:bodyPr>
          <a:lstStyle/>
          <a:p>
            <a:pPr algn="l">
              <a:defRPr sz="6450" b="1">
                <a:solidFill>
                  <a:srgbClr val="F4F1E9"/>
                </a:solidFill>
                <a:latin typeface="Inter"/>
                <a:ea typeface="Inter"/>
                <a:cs typeface="Inter"/>
              </a:defRPr>
            </a:pPr>
            <a:r>
              <a:rPr sz="6450" b="1">
                <a:solidFill>
                  <a:srgbClr val="F4F1E9"/>
                </a:solidFill>
                <a:latin typeface="Inter"/>
                <a:ea typeface="Inter"/>
                <a:cs typeface="Inter"/>
              </a:rPr>
              <a:t>AI accelerates</a:t>
            </a:r>
          </a:p>
          <a:p>
            <a:pPr algn="l">
              <a:defRPr sz="6450" b="1">
                <a:solidFill>
                  <a:srgbClr val="F4F1E9"/>
                </a:solidFill>
                <a:latin typeface="Inter"/>
                <a:ea typeface="Inter"/>
                <a:cs typeface="Inter"/>
              </a:defRPr>
            </a:pPr>
            <a:r>
              <a:rPr sz="6450" b="1">
                <a:solidFill>
                  <a:srgbClr val="F4F1E9"/>
                </a:solidFill>
                <a:latin typeface="Inter"/>
                <a:ea typeface="Inter"/>
                <a:cs typeface="Inter"/>
              </a:rPr>
              <a:t>the process</a:t>
            </a:r>
          </a:p>
        </p:txBody>
      </p:sp>
      <p:sp>
        <p:nvSpPr>
          <p:cNvPr id="4" name="Rectangle 3">
            <a:extLst>
              <a:ext uri="{FF2B5EF4-FFF2-40B4-BE49-F238E27FC236}">
                <a16:creationId xmlns:a16="http://schemas.microsoft.com/office/drawing/2014/main" id="{2D709B9A-528C-4795-8705-F1551642D913}"/>
              </a:ext>
            </a:extLst>
          </p:cNvPr>
          <p:cNvSpPr>
            <a:spLocks noGrp="1"/>
          </p:cNvSpPr>
          <p:nvPr/>
        </p:nvSpPr>
        <p:spPr>
          <a:xfrm>
            <a:off x="647700" y="4648200"/>
            <a:ext cx="6953250" cy="1047750"/>
          </a:xfrm>
          <a:prstGeom prst="rect">
            <a:avLst/>
          </a:prstGeom>
          <a:noFill/>
          <a:ln w="0">
            <a:noFill/>
          </a:ln>
        </p:spPr>
        <p:txBody>
          <a:bodyPr wrap="square" lIns="0" tIns="0" rIns="0" bIns="0" anchor="t">
            <a:noAutofit/>
          </a:bodyPr>
          <a:lstStyle/>
          <a:p>
            <a:pPr algn="l">
              <a:defRPr sz="2550" b="0">
                <a:solidFill>
                  <a:srgbClr val="F47762"/>
                </a:solidFill>
                <a:latin typeface="Inter"/>
                <a:ea typeface="Inter"/>
                <a:cs typeface="Inter"/>
              </a:defRPr>
            </a:pPr>
            <a:r>
              <a:rPr lang="en-US" sz="2550" b="0" dirty="0">
                <a:solidFill>
                  <a:srgbClr val="43D5C7"/>
                </a:solidFill>
                <a:latin typeface="Inter"/>
                <a:ea typeface="Inter"/>
                <a:cs typeface="Inter"/>
              </a:rPr>
              <a:t>AI does not replace the process</a:t>
            </a:r>
            <a:endParaRPr sz="2550" b="0" dirty="0">
              <a:solidFill>
                <a:srgbClr val="43D5C7"/>
              </a:solidFill>
              <a:latin typeface="Inter"/>
              <a:ea typeface="Inter"/>
              <a:cs typeface="Inter"/>
            </a:endParaRPr>
          </a:p>
        </p:txBody>
      </p:sp>
      <p:sp>
        <p:nvSpPr>
          <p:cNvPr id="6"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7"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8" name="Page number">
            <a:extLst>
              <a:ext uri="{FF2B5EF4-FFF2-40B4-BE49-F238E27FC236}">
                <a16:creationId xmlns:a16="http://schemas.microsoft.com/office/drawing/2014/main" id="{F8C5DA4D-AE64-4D22-98D6-E2E5BBC7F32E}"/>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03</a:t>
            </a:r>
          </a:p>
        </p:txBody>
      </p:sp>
      <p:sp>
        <p:nvSpPr>
          <p:cNvPr id="9"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4805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AE4E00-C4D3-443F-B1F3-95DDF8322627}"/>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850" b="1">
                <a:solidFill>
                  <a:srgbClr val="F4F1E9"/>
                </a:solidFill>
                <a:latin typeface="Inter"/>
                <a:ea typeface="Inter"/>
                <a:cs typeface="Inter"/>
              </a:defRPr>
            </a:pPr>
            <a:r>
              <a:rPr sz="5850" b="1">
                <a:solidFill>
                  <a:srgbClr val="F4F1E9"/>
                </a:solidFill>
                <a:latin typeface="Inter"/>
                <a:ea typeface="Inter"/>
                <a:cs typeface="Inter"/>
              </a:rPr>
              <a:t>Generative AI</a:t>
            </a:r>
          </a:p>
        </p:txBody>
      </p:sp>
      <p:sp>
        <p:nvSpPr>
          <p:cNvPr id="3" name="Rectangle 2">
            <a:extLst>
              <a:ext uri="{FF2B5EF4-FFF2-40B4-BE49-F238E27FC236}">
                <a16:creationId xmlns:a16="http://schemas.microsoft.com/office/drawing/2014/main" id="{BBF1024E-B106-4A6A-AC23-5DE104E2F555}"/>
              </a:ext>
            </a:extLst>
          </p:cNvPr>
          <p:cNvSpPr>
            <a:spLocks noGrp="1"/>
          </p:cNvSpPr>
          <p:nvPr/>
        </p:nvSpPr>
        <p:spPr>
          <a:xfrm>
            <a:off x="647700" y="2228850"/>
            <a:ext cx="9525000" cy="457200"/>
          </a:xfrm>
          <a:prstGeom prst="rect">
            <a:avLst/>
          </a:prstGeom>
          <a:noFill/>
          <a:ln w="0">
            <a:noFill/>
          </a:ln>
        </p:spPr>
        <p:txBody>
          <a:bodyPr wrap="square" lIns="0" tIns="0" rIns="0" bIns="0" anchor="t">
            <a:noAutofit/>
          </a:bodyPr>
          <a:lstStyle/>
          <a:p>
            <a:pPr algn="l">
              <a:defRPr sz="2250" b="0">
                <a:solidFill>
                  <a:srgbClr val="B4B3AB"/>
                </a:solidFill>
                <a:latin typeface="Inter"/>
                <a:ea typeface="Inter"/>
                <a:cs typeface="Inter"/>
              </a:defRPr>
            </a:pPr>
            <a:r>
              <a:rPr sz="2250" b="0" dirty="0">
                <a:solidFill>
                  <a:srgbClr val="43D5C7"/>
                </a:solidFill>
                <a:latin typeface="Inter"/>
                <a:ea typeface="Inter"/>
                <a:cs typeface="Inter"/>
              </a:rPr>
              <a:t>Models that generate</a:t>
            </a:r>
          </a:p>
        </p:txBody>
      </p:sp>
      <p:sp>
        <p:nvSpPr>
          <p:cNvPr id="4" name="Rectangle 3">
            <a:extLst>
              <a:ext uri="{FF2B5EF4-FFF2-40B4-BE49-F238E27FC236}">
                <a16:creationId xmlns:a16="http://schemas.microsoft.com/office/drawing/2014/main" id="{109DD4BE-2751-44B0-BDA5-C4594F7F94C2}"/>
              </a:ext>
            </a:extLst>
          </p:cNvPr>
          <p:cNvSpPr>
            <a:spLocks noGrp="1"/>
          </p:cNvSpPr>
          <p:nvPr/>
        </p:nvSpPr>
        <p:spPr>
          <a:xfrm>
            <a:off x="647700" y="3095625"/>
            <a:ext cx="4381500" cy="857250"/>
          </a:xfrm>
          <a:prstGeom prst="rect">
            <a:avLst/>
          </a:prstGeom>
          <a:noFill/>
          <a:ln w="0">
            <a:noFill/>
          </a:ln>
        </p:spPr>
        <p:txBody>
          <a:bodyPr wrap="square" lIns="0" tIns="0" rIns="0" bIns="0" anchor="t">
            <a:noAutofit/>
          </a:bodyPr>
          <a:lstStyle/>
          <a:p>
            <a:pPr algn="l">
              <a:defRPr sz="5850" b="0">
                <a:solidFill>
                  <a:srgbClr val="F4F1E9"/>
                </a:solidFill>
                <a:latin typeface="Baskerville"/>
                <a:ea typeface="Baskerville"/>
                <a:cs typeface="Baskerville"/>
              </a:defRPr>
            </a:pPr>
            <a:r>
              <a:rPr sz="5850" b="0">
                <a:solidFill>
                  <a:srgbClr val="F4F1E9"/>
                </a:solidFill>
                <a:latin typeface="Baskerville"/>
                <a:ea typeface="Baskerville"/>
                <a:cs typeface="Baskerville"/>
              </a:rPr>
              <a:t>Text</a:t>
            </a:r>
          </a:p>
        </p:txBody>
      </p:sp>
      <p:sp>
        <p:nvSpPr>
          <p:cNvPr id="5" name="Rectangle 4">
            <a:extLst>
              <a:ext uri="{FF2B5EF4-FFF2-40B4-BE49-F238E27FC236}">
                <a16:creationId xmlns:a16="http://schemas.microsoft.com/office/drawing/2014/main" id="{CB5477F1-D6AA-4ADD-97B9-BBE7A253F656}"/>
              </a:ext>
            </a:extLst>
          </p:cNvPr>
          <p:cNvSpPr>
            <a:spLocks noGrp="1"/>
          </p:cNvSpPr>
          <p:nvPr/>
        </p:nvSpPr>
        <p:spPr>
          <a:xfrm>
            <a:off x="5267325" y="3095625"/>
            <a:ext cx="4381500" cy="857250"/>
          </a:xfrm>
          <a:prstGeom prst="rect">
            <a:avLst/>
          </a:prstGeom>
          <a:noFill/>
          <a:ln w="0">
            <a:noFill/>
          </a:ln>
        </p:spPr>
        <p:txBody>
          <a:bodyPr wrap="square" lIns="0" tIns="0" rIns="0" bIns="0" anchor="t">
            <a:noAutofit/>
          </a:bodyPr>
          <a:lstStyle/>
          <a:p>
            <a:pPr algn="l">
              <a:defRPr sz="5850" b="0">
                <a:solidFill>
                  <a:srgbClr val="F4F1E9"/>
                </a:solidFill>
                <a:latin typeface="Baskerville"/>
                <a:ea typeface="Baskerville"/>
                <a:cs typeface="Baskerville"/>
              </a:defRPr>
            </a:pPr>
            <a:r>
              <a:rPr sz="5850" b="0">
                <a:solidFill>
                  <a:srgbClr val="F4F1E9"/>
                </a:solidFill>
                <a:latin typeface="Baskerville"/>
                <a:ea typeface="Baskerville"/>
                <a:cs typeface="Baskerville"/>
              </a:rPr>
              <a:t>Images</a:t>
            </a:r>
          </a:p>
        </p:txBody>
      </p:sp>
      <p:sp>
        <p:nvSpPr>
          <p:cNvPr id="6" name="Rectangle 5">
            <a:extLst>
              <a:ext uri="{FF2B5EF4-FFF2-40B4-BE49-F238E27FC236}">
                <a16:creationId xmlns:a16="http://schemas.microsoft.com/office/drawing/2014/main" id="{B2483757-75DB-45FA-8164-C571B6789DA6}"/>
              </a:ext>
            </a:extLst>
          </p:cNvPr>
          <p:cNvSpPr>
            <a:spLocks noGrp="1"/>
          </p:cNvSpPr>
          <p:nvPr/>
        </p:nvSpPr>
        <p:spPr>
          <a:xfrm>
            <a:off x="647700" y="4229100"/>
            <a:ext cx="4381500" cy="857250"/>
          </a:xfrm>
          <a:prstGeom prst="rect">
            <a:avLst/>
          </a:prstGeom>
          <a:noFill/>
          <a:ln w="0">
            <a:noFill/>
          </a:ln>
        </p:spPr>
        <p:txBody>
          <a:bodyPr wrap="square" lIns="0" tIns="0" rIns="0" bIns="0" anchor="t">
            <a:noAutofit/>
          </a:bodyPr>
          <a:lstStyle/>
          <a:p>
            <a:pPr algn="l">
              <a:defRPr sz="5850" b="0">
                <a:solidFill>
                  <a:srgbClr val="F4F1E9"/>
                </a:solidFill>
                <a:latin typeface="Baskerville"/>
                <a:ea typeface="Baskerville"/>
                <a:cs typeface="Baskerville"/>
              </a:defRPr>
            </a:pPr>
            <a:r>
              <a:rPr sz="5850" b="0">
                <a:solidFill>
                  <a:srgbClr val="F4F1E9"/>
                </a:solidFill>
                <a:latin typeface="Baskerville"/>
                <a:ea typeface="Baskerville"/>
                <a:cs typeface="Baskerville"/>
              </a:rPr>
              <a:t>Audio</a:t>
            </a:r>
          </a:p>
        </p:txBody>
      </p:sp>
      <p:sp>
        <p:nvSpPr>
          <p:cNvPr id="7" name="Rectangle 6">
            <a:extLst>
              <a:ext uri="{FF2B5EF4-FFF2-40B4-BE49-F238E27FC236}">
                <a16:creationId xmlns:a16="http://schemas.microsoft.com/office/drawing/2014/main" id="{F3861329-4FCD-4921-B7E0-F4F698D3B5E0}"/>
              </a:ext>
            </a:extLst>
          </p:cNvPr>
          <p:cNvSpPr>
            <a:spLocks noGrp="1"/>
          </p:cNvSpPr>
          <p:nvPr/>
        </p:nvSpPr>
        <p:spPr>
          <a:xfrm>
            <a:off x="5267325" y="4229100"/>
            <a:ext cx="4381500" cy="857250"/>
          </a:xfrm>
          <a:prstGeom prst="rect">
            <a:avLst/>
          </a:prstGeom>
          <a:noFill/>
          <a:ln w="0">
            <a:noFill/>
          </a:ln>
        </p:spPr>
        <p:txBody>
          <a:bodyPr wrap="square" lIns="0" tIns="0" rIns="0" bIns="0" anchor="t">
            <a:noAutofit/>
          </a:bodyPr>
          <a:lstStyle/>
          <a:p>
            <a:pPr algn="l">
              <a:defRPr sz="5850" b="0">
                <a:solidFill>
                  <a:srgbClr val="F4F1E9"/>
                </a:solidFill>
                <a:latin typeface="Baskerville"/>
                <a:ea typeface="Baskerville"/>
                <a:cs typeface="Baskerville"/>
              </a:defRPr>
            </a:pPr>
            <a:r>
              <a:rPr sz="5850" b="0">
                <a:solidFill>
                  <a:srgbClr val="F4F1E9"/>
                </a:solidFill>
                <a:latin typeface="Baskerville"/>
                <a:ea typeface="Baskerville"/>
                <a:cs typeface="Baskerville"/>
              </a:rPr>
              <a:t>Code</a:t>
            </a:r>
          </a:p>
        </p:txBody>
      </p:sp>
      <p:sp>
        <p:nvSpPr>
          <p:cNvPr id="8" name="Rectangle 7">
            <a:extLst>
              <a:ext uri="{FF2B5EF4-FFF2-40B4-BE49-F238E27FC236}">
                <a16:creationId xmlns:a16="http://schemas.microsoft.com/office/drawing/2014/main" id="{B0E121F3-B723-4B69-9DEF-A0159CE7C28B}"/>
              </a:ext>
            </a:extLst>
          </p:cNvPr>
          <p:cNvSpPr>
            <a:spLocks noGrp="1"/>
          </p:cNvSpPr>
          <p:nvPr/>
        </p:nvSpPr>
        <p:spPr>
          <a:xfrm>
            <a:off x="10067925" y="2743200"/>
            <a:ext cx="1485900" cy="1485900"/>
          </a:xfrm>
          <a:prstGeom prst="rect">
            <a:avLst/>
          </a:prstGeom>
          <a:solidFill>
            <a:srgbClr val="F4F1E9"/>
          </a:solidFill>
          <a:ln w="0">
            <a:noFill/>
          </a:ln>
        </p:spPr>
        <p:txBody>
          <a:bodyPr/>
          <a:lstStyle/>
          <a:p>
            <a:endParaRPr lang="en-US"/>
          </a:p>
        </p:txBody>
      </p:sp>
      <p:pic>
        <p:nvPicPr>
          <p:cNvPr id="19" name="Picture 18"/>
          <p:cNvPicPr>
            <a:picLocks noChangeAspect="1"/>
          </p:cNvPicPr>
          <p:nvPr/>
        </p:nvPicPr>
        <p:blipFill>
          <a:blip r:embed="rId3"/>
          <a:stretch/>
        </p:blipFill>
        <p:spPr>
          <a:xfrm>
            <a:off x="10144125" y="2819400"/>
            <a:ext cx="1333500" cy="1333500"/>
          </a:xfrm>
          <a:prstGeom prst="rect">
            <a:avLst/>
          </a:prstGeom>
        </p:spPr>
      </p:pic>
      <p:sp>
        <p:nvSpPr>
          <p:cNvPr id="10" name="Rectangle 9">
            <a:extLst>
              <a:ext uri="{FF2B5EF4-FFF2-40B4-BE49-F238E27FC236}">
                <a16:creationId xmlns:a16="http://schemas.microsoft.com/office/drawing/2014/main" id="{A4E47431-80D3-49EE-92CF-54AF09A54085}"/>
              </a:ext>
            </a:extLst>
          </p:cNvPr>
          <p:cNvSpPr>
            <a:spLocks noGrp="1"/>
          </p:cNvSpPr>
          <p:nvPr/>
        </p:nvSpPr>
        <p:spPr>
          <a:xfrm>
            <a:off x="9648825" y="4514850"/>
            <a:ext cx="2209800" cy="514350"/>
          </a:xfrm>
          <a:prstGeom prst="rect">
            <a:avLst/>
          </a:prstGeom>
          <a:noFill/>
          <a:ln w="0">
            <a:noFill/>
          </a:ln>
        </p:spPr>
        <p:txBody>
          <a:bodyPr wrap="square" lIns="0" tIns="0" rIns="0" bIns="0" anchor="t">
            <a:noAutofit/>
          </a:bodyPr>
          <a:lstStyle/>
          <a:p>
            <a:pPr algn="ctr">
              <a:defRPr sz="2400" b="1">
                <a:solidFill>
                  <a:srgbClr val="F4F1E9"/>
                </a:solidFill>
                <a:latin typeface="Inter"/>
                <a:ea typeface="Inter"/>
                <a:cs typeface="Inter"/>
              </a:defRPr>
            </a:pPr>
            <a:r>
              <a:rPr sz="2400" b="1">
                <a:solidFill>
                  <a:srgbClr val="F4F1E9"/>
                </a:solidFill>
                <a:latin typeface="Inter"/>
                <a:ea typeface="Inter"/>
                <a:cs typeface="Inter"/>
              </a:rPr>
              <a:t>ChatGPT</a:t>
            </a:r>
          </a:p>
        </p:txBody>
      </p:sp>
      <p:sp>
        <p:nvSpPr>
          <p:cNvPr id="20"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21"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22" name="Page number">
            <a:extLst>
              <a:ext uri="{FF2B5EF4-FFF2-40B4-BE49-F238E27FC236}">
                <a16:creationId xmlns:a16="http://schemas.microsoft.com/office/drawing/2014/main" id="{B975A7E2-296F-490F-A0A2-9D90A47514EF}"/>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04</a:t>
            </a:r>
          </a:p>
        </p:txBody>
      </p:sp>
      <p:sp>
        <p:nvSpPr>
          <p:cNvPr id="23"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924400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D60933-3D6F-4F7C-A427-43CFD1EC090D}"/>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850" b="1">
                <a:solidFill>
                  <a:srgbClr val="F4F1E9"/>
                </a:solidFill>
                <a:latin typeface="Inter"/>
                <a:ea typeface="Inter"/>
                <a:cs typeface="Inter"/>
              </a:defRPr>
            </a:pPr>
            <a:r>
              <a:rPr sz="5850" b="1">
                <a:solidFill>
                  <a:srgbClr val="F4F1E9"/>
                </a:solidFill>
                <a:latin typeface="Inter"/>
                <a:ea typeface="Inter"/>
                <a:cs typeface="Inter"/>
              </a:rPr>
              <a:t>Four waves of AI</a:t>
            </a:r>
          </a:p>
        </p:txBody>
      </p:sp>
      <p:sp>
        <p:nvSpPr>
          <p:cNvPr id="3" name="Rectangle 2">
            <a:extLst>
              <a:ext uri="{FF2B5EF4-FFF2-40B4-BE49-F238E27FC236}">
                <a16:creationId xmlns:a16="http://schemas.microsoft.com/office/drawing/2014/main" id="{A4FE51DA-807C-4C6A-84FD-EA7264E45E3D}"/>
              </a:ext>
            </a:extLst>
          </p:cNvPr>
          <p:cNvSpPr>
            <a:spLocks noGrp="1"/>
          </p:cNvSpPr>
          <p:nvPr/>
        </p:nvSpPr>
        <p:spPr>
          <a:xfrm>
            <a:off x="647700" y="2524125"/>
            <a:ext cx="6191250" cy="7239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Chat</a:t>
            </a:r>
          </a:p>
        </p:txBody>
      </p:sp>
      <p:sp>
        <p:nvSpPr>
          <p:cNvPr id="4" name="Rectangle 3">
            <a:extLst>
              <a:ext uri="{FF2B5EF4-FFF2-40B4-BE49-F238E27FC236}">
                <a16:creationId xmlns:a16="http://schemas.microsoft.com/office/drawing/2014/main" id="{9498AED0-6282-4A4F-9C99-716F513CE292}"/>
              </a:ext>
            </a:extLst>
          </p:cNvPr>
          <p:cNvSpPr>
            <a:spLocks noGrp="1"/>
          </p:cNvSpPr>
          <p:nvPr/>
        </p:nvSpPr>
        <p:spPr>
          <a:xfrm>
            <a:off x="647700" y="3305175"/>
            <a:ext cx="6191250" cy="7239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Content</a:t>
            </a:r>
          </a:p>
        </p:txBody>
      </p:sp>
      <p:sp>
        <p:nvSpPr>
          <p:cNvPr id="5" name="Rectangle 4">
            <a:extLst>
              <a:ext uri="{FF2B5EF4-FFF2-40B4-BE49-F238E27FC236}">
                <a16:creationId xmlns:a16="http://schemas.microsoft.com/office/drawing/2014/main" id="{1F82174B-401F-41EB-92B4-37BC1D60FE49}"/>
              </a:ext>
            </a:extLst>
          </p:cNvPr>
          <p:cNvSpPr>
            <a:spLocks noGrp="1"/>
          </p:cNvSpPr>
          <p:nvPr/>
        </p:nvSpPr>
        <p:spPr>
          <a:xfrm>
            <a:off x="647700" y="4086225"/>
            <a:ext cx="6191250" cy="7239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Multimodal</a:t>
            </a:r>
          </a:p>
        </p:txBody>
      </p:sp>
      <p:sp>
        <p:nvSpPr>
          <p:cNvPr id="6" name="Rectangle 5">
            <a:extLst>
              <a:ext uri="{FF2B5EF4-FFF2-40B4-BE49-F238E27FC236}">
                <a16:creationId xmlns:a16="http://schemas.microsoft.com/office/drawing/2014/main" id="{C95A1798-7450-4E12-B761-E9F1D8765973}"/>
              </a:ext>
            </a:extLst>
          </p:cNvPr>
          <p:cNvSpPr>
            <a:spLocks noGrp="1"/>
          </p:cNvSpPr>
          <p:nvPr/>
        </p:nvSpPr>
        <p:spPr>
          <a:xfrm>
            <a:off x="647700" y="4867275"/>
            <a:ext cx="6191250" cy="7239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Agentic</a:t>
            </a:r>
          </a:p>
        </p:txBody>
      </p:sp>
      <p:sp>
        <p:nvSpPr>
          <p:cNvPr id="7"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8"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9" name="Page number">
            <a:extLst>
              <a:ext uri="{FF2B5EF4-FFF2-40B4-BE49-F238E27FC236}">
                <a16:creationId xmlns:a16="http://schemas.microsoft.com/office/drawing/2014/main" id="{54F73AF7-0C37-449B-ABDD-7EED9E8AD7F3}"/>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05</a:t>
            </a:r>
          </a:p>
        </p:txBody>
      </p:sp>
      <p:sp>
        <p:nvSpPr>
          <p:cNvPr id="10"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777126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2F0ED3-8932-474D-BF1D-3F6BCA0D4A5C}"/>
              </a:ext>
            </a:extLst>
          </p:cNvPr>
          <p:cNvSpPr>
            <a:spLocks noGrp="1"/>
          </p:cNvSpPr>
          <p:nvPr/>
        </p:nvSpPr>
        <p:spPr>
          <a:xfrm>
            <a:off x="609600" y="1981200"/>
            <a:ext cx="11049000" cy="1524000"/>
          </a:xfrm>
          <a:prstGeom prst="rect">
            <a:avLst/>
          </a:prstGeom>
          <a:noFill/>
          <a:ln w="0">
            <a:noFill/>
          </a:ln>
        </p:spPr>
        <p:txBody>
          <a:bodyPr wrap="square" lIns="0" tIns="0" rIns="0" bIns="0" anchor="t">
            <a:noAutofit/>
          </a:bodyPr>
          <a:lstStyle/>
          <a:p>
            <a:pPr algn="l">
              <a:defRPr sz="10800" b="1">
                <a:solidFill>
                  <a:srgbClr val="F4F1E9"/>
                </a:solidFill>
                <a:latin typeface="Inter"/>
                <a:ea typeface="Inter"/>
                <a:cs typeface="Inter"/>
              </a:defRPr>
            </a:pPr>
            <a:r>
              <a:rPr sz="10800" b="1">
                <a:solidFill>
                  <a:srgbClr val="F4F1E9"/>
                </a:solidFill>
                <a:latin typeface="Inter"/>
                <a:ea typeface="Inter"/>
                <a:cs typeface="Inter"/>
              </a:rPr>
              <a:t>Chat</a:t>
            </a:r>
          </a:p>
        </p:txBody>
      </p:sp>
      <p:sp>
        <p:nvSpPr>
          <p:cNvPr id="3" name="Rectangle 2">
            <a:extLst>
              <a:ext uri="{FF2B5EF4-FFF2-40B4-BE49-F238E27FC236}">
                <a16:creationId xmlns:a16="http://schemas.microsoft.com/office/drawing/2014/main" id="{06E1B6FB-1C4B-47D6-BB8C-2FFBA13E9892}"/>
              </a:ext>
            </a:extLst>
          </p:cNvPr>
          <p:cNvSpPr>
            <a:spLocks noGrp="1"/>
          </p:cNvSpPr>
          <p:nvPr/>
        </p:nvSpPr>
        <p:spPr>
          <a:xfrm>
            <a:off x="685800" y="4171950"/>
            <a:ext cx="10477500" cy="952500"/>
          </a:xfrm>
          <a:prstGeom prst="rect">
            <a:avLst/>
          </a:prstGeom>
          <a:noFill/>
          <a:ln w="0">
            <a:noFill/>
          </a:ln>
        </p:spPr>
        <p:txBody>
          <a:bodyPr wrap="square" lIns="0" tIns="0" rIns="0" bIns="0" anchor="t">
            <a:noAutofit/>
          </a:bodyPr>
          <a:lstStyle/>
          <a:p>
            <a:pPr algn="l">
              <a:defRPr sz="3150" b="0">
                <a:solidFill>
                  <a:srgbClr val="B4B3AB"/>
                </a:solidFill>
                <a:latin typeface="Baskerville"/>
                <a:ea typeface="Baskerville"/>
                <a:cs typeface="Baskerville"/>
              </a:defRPr>
            </a:pPr>
            <a:r>
              <a:rPr sz="3150" b="0" dirty="0">
                <a:solidFill>
                  <a:srgbClr val="43D5C7"/>
                </a:solidFill>
                <a:latin typeface="Baskerville"/>
                <a:ea typeface="Baskerville"/>
                <a:cs typeface="Baskerville"/>
              </a:rPr>
              <a:t>A request and a response</a:t>
            </a:r>
          </a:p>
        </p:txBody>
      </p:sp>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FFBB2D52-86C4-42B9-A8D3-657B422414A1}"/>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06</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92294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B3C6A9-61B8-40B3-9D3D-4FE01BC64C58}"/>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A conversation you can refine</a:t>
            </a:r>
          </a:p>
        </p:txBody>
      </p:sp>
      <p:pic>
        <p:nvPicPr>
          <p:cNvPr id="7" name="Picture 6"/>
          <p:cNvPicPr>
            <a:picLocks noChangeAspect="1"/>
          </p:cNvPicPr>
          <p:nvPr/>
        </p:nvPicPr>
        <p:blipFill>
          <a:blip r:embed="rId3"/>
          <a:stretch/>
        </p:blipFill>
        <p:spPr>
          <a:xfrm>
            <a:off x="1066800" y="2590800"/>
            <a:ext cx="10058400" cy="3352800"/>
          </a:xfrm>
          <a:prstGeom prst="rect">
            <a:avLst/>
          </a:prstGeom>
        </p:spPr>
      </p:pic>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891F267D-8C69-433C-AA58-F7634D359216}"/>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07</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32626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61B5AE-A1EA-4264-9851-3446EE336E62}"/>
              </a:ext>
            </a:extLst>
          </p:cNvPr>
          <p:cNvSpPr>
            <a:spLocks noGrp="1"/>
          </p:cNvSpPr>
          <p:nvPr/>
        </p:nvSpPr>
        <p:spPr>
          <a:xfrm>
            <a:off x="609600" y="1981200"/>
            <a:ext cx="11049000" cy="1524000"/>
          </a:xfrm>
          <a:prstGeom prst="rect">
            <a:avLst/>
          </a:prstGeom>
          <a:noFill/>
          <a:ln w="0">
            <a:noFill/>
          </a:ln>
        </p:spPr>
        <p:txBody>
          <a:bodyPr wrap="square" lIns="0" tIns="0" rIns="0" bIns="0" anchor="t">
            <a:noAutofit/>
          </a:bodyPr>
          <a:lstStyle/>
          <a:p>
            <a:pPr algn="l">
              <a:defRPr sz="10800" b="1">
                <a:solidFill>
                  <a:srgbClr val="F4F1E9"/>
                </a:solidFill>
                <a:latin typeface="Inter"/>
                <a:ea typeface="Inter"/>
                <a:cs typeface="Inter"/>
              </a:defRPr>
            </a:pPr>
            <a:r>
              <a:rPr sz="10800" b="1">
                <a:solidFill>
                  <a:srgbClr val="F4F1E9"/>
                </a:solidFill>
                <a:latin typeface="Inter"/>
                <a:ea typeface="Inter"/>
                <a:cs typeface="Inter"/>
              </a:rPr>
              <a:t>Content</a:t>
            </a:r>
          </a:p>
        </p:txBody>
      </p:sp>
      <p:sp>
        <p:nvSpPr>
          <p:cNvPr id="3" name="Rectangle 2">
            <a:extLst>
              <a:ext uri="{FF2B5EF4-FFF2-40B4-BE49-F238E27FC236}">
                <a16:creationId xmlns:a16="http://schemas.microsoft.com/office/drawing/2014/main" id="{8604AE1A-42CD-4BE7-B2EC-0B42A8BBB668}"/>
              </a:ext>
            </a:extLst>
          </p:cNvPr>
          <p:cNvSpPr>
            <a:spLocks noGrp="1"/>
          </p:cNvSpPr>
          <p:nvPr/>
        </p:nvSpPr>
        <p:spPr>
          <a:xfrm>
            <a:off x="685800" y="4171950"/>
            <a:ext cx="10477500" cy="952500"/>
          </a:xfrm>
          <a:prstGeom prst="rect">
            <a:avLst/>
          </a:prstGeom>
          <a:noFill/>
          <a:ln w="0">
            <a:noFill/>
          </a:ln>
        </p:spPr>
        <p:txBody>
          <a:bodyPr wrap="square" lIns="0" tIns="0" rIns="0" bIns="0" anchor="t">
            <a:noAutofit/>
          </a:bodyPr>
          <a:lstStyle/>
          <a:p>
            <a:pPr algn="l">
              <a:defRPr sz="3150" b="0">
                <a:solidFill>
                  <a:srgbClr val="B4B3AB"/>
                </a:solidFill>
                <a:latin typeface="Baskerville"/>
                <a:ea typeface="Baskerville"/>
                <a:cs typeface="Baskerville"/>
              </a:defRPr>
            </a:pPr>
            <a:r>
              <a:rPr sz="3150" b="0" dirty="0">
                <a:solidFill>
                  <a:srgbClr val="43D5C7"/>
                </a:solidFill>
                <a:latin typeface="Baskerville"/>
                <a:ea typeface="Baskerville"/>
                <a:cs typeface="Baskerville"/>
              </a:rPr>
              <a:t>Files and search</a:t>
            </a:r>
          </a:p>
        </p:txBody>
      </p:sp>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6EB63234-FC40-4239-80A1-73584F796D30}"/>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08</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774059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32567F-67C7-4E8A-B5BF-15AE2A595FC1}"/>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Files and connected tools</a:t>
            </a:r>
          </a:p>
        </p:txBody>
      </p:sp>
      <p:pic>
        <p:nvPicPr>
          <p:cNvPr id="7" name="Picture 6"/>
          <p:cNvPicPr>
            <a:picLocks noChangeAspect="1"/>
          </p:cNvPicPr>
          <p:nvPr/>
        </p:nvPicPr>
        <p:blipFill>
          <a:blip r:embed="rId3"/>
          <a:stretch/>
        </p:blipFill>
        <p:spPr>
          <a:xfrm>
            <a:off x="2286000" y="1952625"/>
            <a:ext cx="7620000" cy="4286250"/>
          </a:xfrm>
          <a:prstGeom prst="rect">
            <a:avLst/>
          </a:prstGeom>
        </p:spPr>
      </p:pic>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0C784367-A7B4-45D4-B291-FCF01107D3A2}"/>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09</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81926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A4B5E9-1EFB-40EA-855E-E589A6EDCBA8}"/>
              </a:ext>
            </a:extLst>
          </p:cNvPr>
          <p:cNvSpPr>
            <a:spLocks noGrp="1"/>
          </p:cNvSpPr>
          <p:nvPr/>
        </p:nvSpPr>
        <p:spPr>
          <a:xfrm>
            <a:off x="609600" y="1981200"/>
            <a:ext cx="11049000" cy="1524000"/>
          </a:xfrm>
          <a:prstGeom prst="rect">
            <a:avLst/>
          </a:prstGeom>
          <a:noFill/>
          <a:ln w="0">
            <a:noFill/>
          </a:ln>
        </p:spPr>
        <p:txBody>
          <a:bodyPr wrap="square" lIns="0" tIns="0" rIns="0" bIns="0" anchor="t">
            <a:noAutofit/>
          </a:bodyPr>
          <a:lstStyle/>
          <a:p>
            <a:pPr algn="l">
              <a:defRPr sz="10800" b="1">
                <a:solidFill>
                  <a:srgbClr val="F4F1E9"/>
                </a:solidFill>
                <a:latin typeface="Inter"/>
                <a:ea typeface="Inter"/>
                <a:cs typeface="Inter"/>
              </a:defRPr>
            </a:pPr>
            <a:r>
              <a:rPr sz="10800" b="1">
                <a:solidFill>
                  <a:srgbClr val="F4F1E9"/>
                </a:solidFill>
                <a:latin typeface="Inter"/>
                <a:ea typeface="Inter"/>
                <a:cs typeface="Inter"/>
              </a:rPr>
              <a:t>Multimodal</a:t>
            </a:r>
          </a:p>
        </p:txBody>
      </p:sp>
      <p:sp>
        <p:nvSpPr>
          <p:cNvPr id="3" name="Rectangle 2">
            <a:extLst>
              <a:ext uri="{FF2B5EF4-FFF2-40B4-BE49-F238E27FC236}">
                <a16:creationId xmlns:a16="http://schemas.microsoft.com/office/drawing/2014/main" id="{3D94A7E6-0AC2-4F4F-831C-1B1E3B197604}"/>
              </a:ext>
            </a:extLst>
          </p:cNvPr>
          <p:cNvSpPr>
            <a:spLocks noGrp="1"/>
          </p:cNvSpPr>
          <p:nvPr/>
        </p:nvSpPr>
        <p:spPr>
          <a:xfrm>
            <a:off x="685800" y="4171950"/>
            <a:ext cx="10477500" cy="952500"/>
          </a:xfrm>
          <a:prstGeom prst="rect">
            <a:avLst/>
          </a:prstGeom>
          <a:noFill/>
          <a:ln w="0">
            <a:noFill/>
          </a:ln>
        </p:spPr>
        <p:txBody>
          <a:bodyPr wrap="square" lIns="0" tIns="0" rIns="0" bIns="0" anchor="t">
            <a:noAutofit/>
          </a:bodyPr>
          <a:lstStyle/>
          <a:p>
            <a:pPr algn="l">
              <a:defRPr sz="3150" b="0">
                <a:solidFill>
                  <a:srgbClr val="B4B3AB"/>
                </a:solidFill>
                <a:latin typeface="Baskerville"/>
                <a:ea typeface="Baskerville"/>
                <a:cs typeface="Baskerville"/>
              </a:defRPr>
            </a:pPr>
            <a:r>
              <a:rPr sz="3150" b="0" dirty="0">
                <a:solidFill>
                  <a:srgbClr val="43D5C7"/>
                </a:solidFill>
                <a:latin typeface="Baskerville"/>
                <a:ea typeface="Baskerville"/>
                <a:cs typeface="Baskerville"/>
              </a:rPr>
              <a:t>Images, voice, and video</a:t>
            </a:r>
          </a:p>
        </p:txBody>
      </p:sp>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1B1819BF-06FF-4209-81A6-25DE40A29AB4}"/>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10</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284295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4E97B1-17DD-4EB8-BA97-3CEDB7FEC2D2}"/>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More than text</a:t>
            </a:r>
          </a:p>
        </p:txBody>
      </p:sp>
      <p:pic>
        <p:nvPicPr>
          <p:cNvPr id="7" name="Picture 6"/>
          <p:cNvPicPr>
            <a:picLocks noChangeAspect="1"/>
          </p:cNvPicPr>
          <p:nvPr/>
        </p:nvPicPr>
        <p:blipFill>
          <a:blip r:embed="rId3"/>
          <a:stretch/>
        </p:blipFill>
        <p:spPr>
          <a:xfrm>
            <a:off x="2286000" y="1952625"/>
            <a:ext cx="7620000" cy="4286250"/>
          </a:xfrm>
          <a:prstGeom prst="rect">
            <a:avLst/>
          </a:prstGeom>
        </p:spPr>
      </p:pic>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6E04BF9A-D819-4B27-B49D-64C48B278D6A}"/>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11</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453906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75FFF1-FEF1-4D53-8257-591FB2B6EEAA}"/>
              </a:ext>
            </a:extLst>
          </p:cNvPr>
          <p:cNvSpPr>
            <a:spLocks noGrp="1"/>
          </p:cNvSpPr>
          <p:nvPr/>
        </p:nvSpPr>
        <p:spPr>
          <a:xfrm>
            <a:off x="609600" y="1981200"/>
            <a:ext cx="11049000" cy="1524000"/>
          </a:xfrm>
          <a:prstGeom prst="rect">
            <a:avLst/>
          </a:prstGeom>
          <a:noFill/>
          <a:ln w="0">
            <a:noFill/>
          </a:ln>
        </p:spPr>
        <p:txBody>
          <a:bodyPr wrap="square" lIns="0" tIns="0" rIns="0" bIns="0" anchor="t">
            <a:noAutofit/>
          </a:bodyPr>
          <a:lstStyle/>
          <a:p>
            <a:pPr algn="l">
              <a:defRPr sz="10800" b="1">
                <a:solidFill>
                  <a:srgbClr val="F4F1E9"/>
                </a:solidFill>
                <a:latin typeface="Inter"/>
                <a:ea typeface="Inter"/>
                <a:cs typeface="Inter"/>
              </a:defRPr>
            </a:pPr>
            <a:r>
              <a:rPr sz="10800" b="1">
                <a:solidFill>
                  <a:srgbClr val="F4F1E9"/>
                </a:solidFill>
                <a:latin typeface="Inter"/>
                <a:ea typeface="Inter"/>
                <a:cs typeface="Inter"/>
              </a:rPr>
              <a:t>Agentic</a:t>
            </a:r>
          </a:p>
        </p:txBody>
      </p:sp>
      <p:sp>
        <p:nvSpPr>
          <p:cNvPr id="3" name="Rectangle 2">
            <a:extLst>
              <a:ext uri="{FF2B5EF4-FFF2-40B4-BE49-F238E27FC236}">
                <a16:creationId xmlns:a16="http://schemas.microsoft.com/office/drawing/2014/main" id="{CAFF0E73-0A8D-4ABC-B44C-21E139558445}"/>
              </a:ext>
            </a:extLst>
          </p:cNvPr>
          <p:cNvSpPr>
            <a:spLocks noGrp="1"/>
          </p:cNvSpPr>
          <p:nvPr/>
        </p:nvSpPr>
        <p:spPr>
          <a:xfrm>
            <a:off x="685800" y="4171950"/>
            <a:ext cx="10477500" cy="952500"/>
          </a:xfrm>
          <a:prstGeom prst="rect">
            <a:avLst/>
          </a:prstGeom>
          <a:noFill/>
          <a:ln w="0">
            <a:noFill/>
          </a:ln>
        </p:spPr>
        <p:txBody>
          <a:bodyPr wrap="square" lIns="0" tIns="0" rIns="0" bIns="0" anchor="t">
            <a:noAutofit/>
          </a:bodyPr>
          <a:lstStyle/>
          <a:p>
            <a:pPr algn="l">
              <a:defRPr sz="3150" b="0">
                <a:solidFill>
                  <a:srgbClr val="B4B3AB"/>
                </a:solidFill>
                <a:latin typeface="Baskerville"/>
                <a:ea typeface="Baskerville"/>
                <a:cs typeface="Baskerville"/>
              </a:defRPr>
            </a:pPr>
            <a:r>
              <a:rPr sz="3150" b="0" dirty="0">
                <a:solidFill>
                  <a:srgbClr val="43D5C7"/>
                </a:solidFill>
                <a:latin typeface="Baskerville"/>
                <a:ea typeface="Baskerville"/>
                <a:cs typeface="Baskerville"/>
              </a:rPr>
              <a:t>Tools and actions</a:t>
            </a:r>
          </a:p>
        </p:txBody>
      </p:sp>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BFF396B3-DC15-492A-86FE-A9ABA3AF61A9}"/>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12</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408879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ABD780-2DCF-4946-BB1F-FFF5C7E0E262}"/>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200" b="1">
                <a:solidFill>
                  <a:srgbClr val="F4F1E9"/>
                </a:solidFill>
                <a:latin typeface="Inter"/>
                <a:ea typeface="Inter"/>
                <a:cs typeface="Inter"/>
              </a:defRPr>
            </a:pPr>
            <a:r>
              <a:rPr sz="4200" b="1">
                <a:solidFill>
                  <a:srgbClr val="F4F1E9"/>
                </a:solidFill>
                <a:latin typeface="Inter"/>
                <a:ea typeface="Inter"/>
                <a:cs typeface="Inter"/>
              </a:rPr>
              <a:t>Work toward a goal</a:t>
            </a:r>
          </a:p>
        </p:txBody>
      </p:sp>
      <p:pic>
        <p:nvPicPr>
          <p:cNvPr id="7" name="Picture 6"/>
          <p:cNvPicPr>
            <a:picLocks noChangeAspect="1"/>
          </p:cNvPicPr>
          <p:nvPr/>
        </p:nvPicPr>
        <p:blipFill>
          <a:blip r:embed="rId3"/>
          <a:stretch/>
        </p:blipFill>
        <p:spPr>
          <a:xfrm>
            <a:off x="2376911" y="1952625"/>
            <a:ext cx="7438178" cy="4286250"/>
          </a:xfrm>
          <a:prstGeom prst="rect">
            <a:avLst/>
          </a:prstGeom>
        </p:spPr>
      </p:pic>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1709A2C6-ACC2-4C3D-8539-0467835CAFF0}"/>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13</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913890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a:extLst>
            <a:ext uri="{FF2B5EF4-FFF2-40B4-BE49-F238E27FC236}">
              <a16:creationId xmlns:a16="http://schemas.microsoft.com/office/drawing/2014/main" id="{6FD19417-C8BA-AFB6-5A94-D0803D8A960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2E7EFC-EDE1-8F98-E77B-5EDD8F50163F}"/>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200" b="1">
                <a:solidFill>
                  <a:srgbClr val="F4F1E9"/>
                </a:solidFill>
                <a:latin typeface="Inter"/>
                <a:ea typeface="Inter"/>
                <a:cs typeface="Inter"/>
              </a:defRPr>
            </a:pPr>
            <a:r>
              <a:rPr kumimoji="0" lang="en-US" sz="4200" b="1" i="0" u="none" strike="noStrike" kern="1200" cap="none" spc="0" normalizeH="0" baseline="0" noProof="0" dirty="0">
                <a:ln>
                  <a:noFill/>
                </a:ln>
                <a:solidFill>
                  <a:srgbClr val="F4F1E9"/>
                </a:solidFill>
                <a:effectLst/>
                <a:uLnTx/>
                <a:uFillTx/>
                <a:latin typeface="Inter"/>
                <a:ea typeface="Inter"/>
                <a:cs typeface="Inter"/>
              </a:rPr>
              <a:t>Prepare for customer meetings</a:t>
            </a:r>
            <a:endParaRPr kumimoji="0" sz="4200" b="1" i="0" u="none" strike="noStrike" kern="1200" cap="none" spc="0" normalizeH="0" baseline="0" noProof="0" dirty="0">
              <a:ln>
                <a:noFill/>
              </a:ln>
              <a:solidFill>
                <a:srgbClr val="F4F1E9"/>
              </a:solidFill>
              <a:effectLst/>
              <a:uLnTx/>
              <a:uFillTx/>
              <a:latin typeface="Inter"/>
              <a:ea typeface="Inter"/>
              <a:cs typeface="Inter"/>
            </a:endParaRPr>
          </a:p>
        </p:txBody>
      </p:sp>
      <p:pic>
        <p:nvPicPr>
          <p:cNvPr id="3" name="Online Media 2" descr="How to Prepare for Customer Meetings With ChatGPT Work | Tutorial">
            <a:hlinkClick r:id="" action="ppaction://media"/>
            <a:extLst>
              <a:ext uri="{FF2B5EF4-FFF2-40B4-BE49-F238E27FC236}">
                <a16:creationId xmlns:a16="http://schemas.microsoft.com/office/drawing/2014/main" id="{02D7DB53-578F-2213-4E59-283CBE62B68F}"/>
              </a:ext>
            </a:extLst>
          </p:cNvPr>
          <p:cNvPicPr>
            <a:picLocks noRot="1" noChangeAspect="1"/>
          </p:cNvPicPr>
          <p:nvPr>
            <a:videoFile r:link="rId1"/>
          </p:nvPr>
        </p:nvPicPr>
        <p:blipFill>
          <a:blip r:embed="rId4"/>
          <a:stretch>
            <a:fillRect/>
          </a:stretch>
        </p:blipFill>
        <p:spPr>
          <a:xfrm>
            <a:off x="1866900" y="1742567"/>
            <a:ext cx="8458200" cy="4778883"/>
          </a:xfrm>
          <a:prstGeom prst="rect">
            <a:avLst/>
          </a:prstGeom>
        </p:spPr>
      </p:pic>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D27B6130-FAD9-444C-B685-5775F196950B}"/>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14</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3063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a:extLst>
            <a:ext uri="{FF2B5EF4-FFF2-40B4-BE49-F238E27FC236}">
              <a16:creationId xmlns:a16="http://schemas.microsoft.com/office/drawing/2014/main" id="{158A7F8C-5A77-2916-2253-B803B3AB1C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D49A2FA-1AB7-6D36-46A7-8A520D51E1C9}"/>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200" b="1">
                <a:solidFill>
                  <a:srgbClr val="F4F1E9"/>
                </a:solidFill>
                <a:latin typeface="Inter"/>
                <a:ea typeface="Inter"/>
                <a:cs typeface="Inter"/>
              </a:defRPr>
            </a:pPr>
            <a:r>
              <a:rPr kumimoji="0" lang="en-US" sz="4200" b="1" i="0" u="none" strike="noStrike" kern="1200" cap="none" spc="0" normalizeH="0" baseline="0" noProof="0" dirty="0">
                <a:ln>
                  <a:noFill/>
                </a:ln>
                <a:solidFill>
                  <a:srgbClr val="F4F1E9"/>
                </a:solidFill>
                <a:effectLst/>
                <a:uLnTx/>
                <a:uFillTx/>
                <a:latin typeface="Inter"/>
                <a:ea typeface="Inter"/>
                <a:cs typeface="Inter"/>
              </a:rPr>
              <a:t>Computer use</a:t>
            </a:r>
            <a:endParaRPr kumimoji="0" sz="4200" b="1" i="0" u="none" strike="noStrike" kern="1200" cap="none" spc="0" normalizeH="0" baseline="0" noProof="0" dirty="0">
              <a:ln>
                <a:noFill/>
              </a:ln>
              <a:solidFill>
                <a:srgbClr val="F4F1E9"/>
              </a:solidFill>
              <a:effectLst/>
              <a:uLnTx/>
              <a:uFillTx/>
              <a:latin typeface="Inter"/>
              <a:ea typeface="Inter"/>
              <a:cs typeface="Inter"/>
            </a:endParaRPr>
          </a:p>
        </p:txBody>
      </p:sp>
      <p:sp>
        <p:nvSpPr>
          <p:cNvPr id="6" name="TextBox 5">
            <a:extLst>
              <a:ext uri="{FF2B5EF4-FFF2-40B4-BE49-F238E27FC236}">
                <a16:creationId xmlns:a16="http://schemas.microsoft.com/office/drawing/2014/main" id="{21CBE33F-C3C5-3981-0AB4-CD05F89C7E17}"/>
              </a:ext>
            </a:extLst>
          </p:cNvPr>
          <p:cNvSpPr txBox="1"/>
          <p:nvPr/>
        </p:nvSpPr>
        <p:spPr>
          <a:xfrm>
            <a:off x="3048000" y="3244334"/>
            <a:ext cx="6096000" cy="369332"/>
          </a:xfrm>
          <a:prstGeom prst="rect">
            <a:avLst/>
          </a:prstGeom>
          <a:noFill/>
        </p:spPr>
        <p:txBody>
          <a:bodyPr wrap="square">
            <a:spAutoFit/>
          </a:bodyPr>
          <a:lstStyle/>
          <a:p>
            <a:r>
              <a:rPr lang="en-US" dirty="0">
                <a:solidFill>
                  <a:schemeClr val="bg1"/>
                </a:solidFill>
                <a:hlinkClick r:id="rId3"/>
              </a:rPr>
              <a:t>https://</a:t>
            </a:r>
            <a:r>
              <a:rPr lang="en-US" dirty="0" err="1">
                <a:solidFill>
                  <a:schemeClr val="bg1"/>
                </a:solidFill>
                <a:hlinkClick r:id="rId3"/>
              </a:rPr>
              <a:t>x.com</a:t>
            </a:r>
            <a:r>
              <a:rPr lang="en-US" dirty="0">
                <a:solidFill>
                  <a:schemeClr val="bg1"/>
                </a:solidFill>
                <a:hlinkClick r:id="rId3"/>
              </a:rPr>
              <a:t>/ChatGPT/status/2092366556584153249</a:t>
            </a:r>
            <a:endParaRPr lang="en-US" dirty="0">
              <a:solidFill>
                <a:schemeClr val="bg1"/>
              </a:solidFill>
            </a:endParaRPr>
          </a:p>
        </p:txBody>
      </p:sp>
      <p:sp>
        <p:nvSpPr>
          <p:cNvPr id="7"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8"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9" name="Page number">
            <a:extLst>
              <a:ext uri="{FF2B5EF4-FFF2-40B4-BE49-F238E27FC236}">
                <a16:creationId xmlns:a16="http://schemas.microsoft.com/office/drawing/2014/main" id="{A3FE20B2-55D6-4CF2-B511-3935AD2F0C94}"/>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15</a:t>
            </a:r>
          </a:p>
        </p:txBody>
      </p:sp>
      <p:sp>
        <p:nvSpPr>
          <p:cNvPr id="10"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484171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a:extLst>
            <a:ext uri="{FF2B5EF4-FFF2-40B4-BE49-F238E27FC236}">
              <a16:creationId xmlns:a16="http://schemas.microsoft.com/office/drawing/2014/main" id="{B3F2775A-440E-58EC-A90A-6B2EE589BD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80053F-5061-CD05-AE53-1DBF9599736C}"/>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200" b="1">
                <a:solidFill>
                  <a:srgbClr val="F4F1E9"/>
                </a:solidFill>
                <a:latin typeface="Inter"/>
                <a:ea typeface="Inter"/>
                <a:cs typeface="Inter"/>
              </a:defRPr>
            </a:pPr>
            <a:r>
              <a:rPr kumimoji="0" lang="en-US" sz="4200" b="1" i="0" u="none" strike="noStrike" kern="1200" cap="none" spc="0" normalizeH="0" baseline="0" noProof="0" dirty="0">
                <a:ln>
                  <a:noFill/>
                </a:ln>
                <a:solidFill>
                  <a:srgbClr val="F4F1E9"/>
                </a:solidFill>
                <a:effectLst/>
                <a:uLnTx/>
                <a:uFillTx/>
                <a:latin typeface="Inter"/>
                <a:ea typeface="Inter"/>
                <a:cs typeface="Inter"/>
              </a:rPr>
              <a:t>Turn spreadsheet into planning tool</a:t>
            </a:r>
            <a:endParaRPr kumimoji="0" sz="4200" b="1" i="0" u="none" strike="noStrike" kern="1200" cap="none" spc="0" normalizeH="0" baseline="0" noProof="0" dirty="0">
              <a:ln>
                <a:noFill/>
              </a:ln>
              <a:solidFill>
                <a:srgbClr val="F4F1E9"/>
              </a:solidFill>
              <a:effectLst/>
              <a:uLnTx/>
              <a:uFillTx/>
              <a:latin typeface="Inter"/>
              <a:ea typeface="Inter"/>
              <a:cs typeface="Inter"/>
            </a:endParaRPr>
          </a:p>
        </p:txBody>
      </p:sp>
      <p:pic>
        <p:nvPicPr>
          <p:cNvPr id="3" name="Online Media 2" descr="How to Turn a Forecast Spreadsheet Into an Interactive Planning Tool With ChatGPT Work">
            <a:hlinkClick r:id="" action="ppaction://media"/>
            <a:extLst>
              <a:ext uri="{FF2B5EF4-FFF2-40B4-BE49-F238E27FC236}">
                <a16:creationId xmlns:a16="http://schemas.microsoft.com/office/drawing/2014/main" id="{EFC99816-3199-4CC9-D4A5-8821554B5F8D}"/>
              </a:ext>
            </a:extLst>
          </p:cNvPr>
          <p:cNvPicPr>
            <a:picLocks noRot="1" noChangeAspect="1"/>
          </p:cNvPicPr>
          <p:nvPr>
            <a:videoFile r:link="rId1"/>
          </p:nvPr>
        </p:nvPicPr>
        <p:blipFill>
          <a:blip r:embed="rId4"/>
          <a:stretch>
            <a:fillRect/>
          </a:stretch>
        </p:blipFill>
        <p:spPr>
          <a:xfrm>
            <a:off x="1847850" y="1739900"/>
            <a:ext cx="8496300" cy="4800410"/>
          </a:xfrm>
          <a:prstGeom prst="rect">
            <a:avLst/>
          </a:prstGeom>
        </p:spPr>
      </p:pic>
      <p:sp>
        <p:nvSpPr>
          <p:cNvPr id="4"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5"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6" name="Page number">
            <a:extLst>
              <a:ext uri="{FF2B5EF4-FFF2-40B4-BE49-F238E27FC236}">
                <a16:creationId xmlns:a16="http://schemas.microsoft.com/office/drawing/2014/main" id="{CB582ECB-FE04-4B47-8DBE-87CB1F6D02F7}"/>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16</a:t>
            </a:r>
          </a:p>
        </p:txBody>
      </p:sp>
      <p:sp>
        <p:nvSpPr>
          <p:cNvPr id="7"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421646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1E1CDD-35A1-4B32-8EC0-571DC8225600}"/>
              </a:ext>
            </a:extLst>
          </p:cNvPr>
          <p:cNvSpPr>
            <a:spLocks noGrp="1"/>
          </p:cNvSpPr>
          <p:nvPr/>
        </p:nvSpPr>
        <p:spPr>
          <a:xfrm>
            <a:off x="609600" y="1562100"/>
            <a:ext cx="10763250" cy="2619375"/>
          </a:xfrm>
          <a:prstGeom prst="rect">
            <a:avLst/>
          </a:prstGeom>
          <a:noFill/>
          <a:ln w="0">
            <a:noFill/>
          </a:ln>
        </p:spPr>
        <p:txBody>
          <a:bodyPr wrap="square" lIns="0" tIns="0" rIns="0" bIns="0" anchor="t">
            <a:noAutofit/>
          </a:bodyPr>
          <a:lstStyle/>
          <a:p>
            <a:pPr algn="l">
              <a:defRPr sz="8400" b="1">
                <a:solidFill>
                  <a:srgbClr val="F4F1E9"/>
                </a:solidFill>
                <a:latin typeface="Inter"/>
                <a:ea typeface="Inter"/>
                <a:cs typeface="Inter"/>
              </a:defRPr>
            </a:pPr>
            <a:r>
              <a:rPr sz="8400" b="1">
                <a:solidFill>
                  <a:srgbClr val="F4F1E9"/>
                </a:solidFill>
                <a:latin typeface="Inter"/>
                <a:ea typeface="Inter"/>
                <a:cs typeface="Inter"/>
              </a:rPr>
              <a:t>Morgan</a:t>
            </a:r>
          </a:p>
          <a:p>
            <a:pPr algn="l">
              <a:defRPr sz="8400" b="1">
                <a:solidFill>
                  <a:srgbClr val="F4F1E9"/>
                </a:solidFill>
                <a:latin typeface="Inter"/>
                <a:ea typeface="Inter"/>
                <a:cs typeface="Inter"/>
              </a:defRPr>
            </a:pPr>
            <a:r>
              <a:rPr sz="8400" b="1">
                <a:solidFill>
                  <a:srgbClr val="F4F1E9"/>
                </a:solidFill>
                <a:latin typeface="Inter"/>
                <a:ea typeface="Inter"/>
                <a:cs typeface="Inter"/>
              </a:rPr>
              <a:t>Stanley</a:t>
            </a:r>
          </a:p>
        </p:txBody>
      </p:sp>
      <p:sp>
        <p:nvSpPr>
          <p:cNvPr id="3" name="Rectangle 2">
            <a:extLst>
              <a:ext uri="{FF2B5EF4-FFF2-40B4-BE49-F238E27FC236}">
                <a16:creationId xmlns:a16="http://schemas.microsoft.com/office/drawing/2014/main" id="{D3275405-53DD-4926-8874-BF9D928710EC}"/>
              </a:ext>
            </a:extLst>
          </p:cNvPr>
          <p:cNvSpPr>
            <a:spLocks noGrp="1"/>
          </p:cNvSpPr>
          <p:nvPr/>
        </p:nvSpPr>
        <p:spPr>
          <a:xfrm>
            <a:off x="695325" y="4791075"/>
            <a:ext cx="4857750" cy="666750"/>
          </a:xfrm>
          <a:prstGeom prst="rect">
            <a:avLst/>
          </a:prstGeom>
          <a:noFill/>
          <a:ln w="0">
            <a:noFill/>
          </a:ln>
        </p:spPr>
        <p:txBody>
          <a:bodyPr wrap="square" lIns="0" tIns="0" rIns="0" bIns="0" anchor="t">
            <a:noAutofit/>
          </a:bodyPr>
          <a:lstStyle/>
          <a:p>
            <a:pPr algn="l">
              <a:defRPr sz="2850" b="0">
                <a:solidFill>
                  <a:srgbClr val="B4B3AB"/>
                </a:solidFill>
                <a:latin typeface="Inter"/>
                <a:ea typeface="Inter"/>
                <a:cs typeface="Inter"/>
              </a:defRPr>
            </a:pPr>
            <a:r>
              <a:rPr sz="2850" b="0">
                <a:solidFill>
                  <a:srgbClr val="B4B3AB"/>
                </a:solidFill>
                <a:latin typeface="Inter"/>
                <a:ea typeface="Inter"/>
                <a:cs typeface="Inter"/>
              </a:rPr>
              <a:t>Assistant</a:t>
            </a:r>
          </a:p>
        </p:txBody>
      </p:sp>
      <p:sp>
        <p:nvSpPr>
          <p:cNvPr id="4" name="Rectangle 3">
            <a:extLst>
              <a:ext uri="{FF2B5EF4-FFF2-40B4-BE49-F238E27FC236}">
                <a16:creationId xmlns:a16="http://schemas.microsoft.com/office/drawing/2014/main" id="{DB652C27-43E0-4ADE-9C19-F0E76371D72E}"/>
              </a:ext>
            </a:extLst>
          </p:cNvPr>
          <p:cNvSpPr>
            <a:spLocks noGrp="1"/>
          </p:cNvSpPr>
          <p:nvPr/>
        </p:nvSpPr>
        <p:spPr>
          <a:xfrm>
            <a:off x="6477000" y="4791075"/>
            <a:ext cx="4857750" cy="666750"/>
          </a:xfrm>
          <a:prstGeom prst="rect">
            <a:avLst/>
          </a:prstGeom>
          <a:noFill/>
          <a:ln w="0">
            <a:noFill/>
          </a:ln>
        </p:spPr>
        <p:txBody>
          <a:bodyPr wrap="square" lIns="0" tIns="0" rIns="0" bIns="0" anchor="t">
            <a:noAutofit/>
          </a:bodyPr>
          <a:lstStyle/>
          <a:p>
            <a:pPr algn="l">
              <a:defRPr sz="2850" b="0">
                <a:solidFill>
                  <a:srgbClr val="B4B3AB"/>
                </a:solidFill>
                <a:latin typeface="Inter"/>
                <a:ea typeface="Inter"/>
                <a:cs typeface="Inter"/>
              </a:defRPr>
            </a:pPr>
            <a:r>
              <a:rPr sz="2850" b="0">
                <a:solidFill>
                  <a:srgbClr val="B4B3AB"/>
                </a:solidFill>
                <a:latin typeface="Inter"/>
                <a:ea typeface="Inter"/>
                <a:cs typeface="Inter"/>
              </a:rPr>
              <a:t>Debrief</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09619066-53B0-4442-9212-91843AD869DF}"/>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17</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787885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8763B-4E64-4428-B0A1-F60B3C68058B}"/>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025" b="1">
                <a:solidFill>
                  <a:srgbClr val="F4F1E9"/>
                </a:solidFill>
                <a:latin typeface="Inter"/>
                <a:ea typeface="Inter"/>
                <a:cs typeface="Inter"/>
              </a:defRPr>
            </a:pPr>
            <a:r>
              <a:rPr sz="5025" b="1">
                <a:solidFill>
                  <a:srgbClr val="F4F1E9"/>
                </a:solidFill>
                <a:latin typeface="Inter"/>
                <a:ea typeface="Inter"/>
                <a:cs typeface="Inter"/>
              </a:rPr>
              <a:t>Morgan Stanley Debrief</a:t>
            </a:r>
          </a:p>
        </p:txBody>
      </p:sp>
      <p:graphicFrame>
        <p:nvGraphicFramePr>
          <p:cNvPr id="7" name="Table 6"/>
          <p:cNvGraphicFramePr/>
          <p:nvPr/>
        </p:nvGraphicFramePr>
        <p:xfrm>
          <a:off x="657225" y="2514600"/>
          <a:ext cx="10896600" cy="3048000"/>
        </p:xfrm>
        <a:graphic>
          <a:graphicData uri="http://schemas.openxmlformats.org/drawingml/2006/table">
            <a:tbl>
              <a:tblPr/>
              <a:tblGrid>
                <a:gridCol w="3476625">
                  <a:extLst>
                    <a:ext uri="{9D8B030D-6E8A-4147-A177-3AD203B41FA5}">
                      <a16:colId xmlns:a16="http://schemas.microsoft.com/office/drawing/2014/main" val="20000"/>
                    </a:ext>
                  </a:extLst>
                </a:gridCol>
                <a:gridCol w="7419975">
                  <a:extLst>
                    <a:ext uri="{9D8B030D-6E8A-4147-A177-3AD203B41FA5}">
                      <a16:colId xmlns:a16="http://schemas.microsoft.com/office/drawing/2014/main" val="20001"/>
                    </a:ext>
                  </a:extLst>
                </a:gridCol>
              </a:tblGrid>
              <a:tr h="762000">
                <a:tc>
                  <a:txBody>
                    <a:bodyPr/>
                    <a:lstStyle/>
                    <a:p>
                      <a:r>
                        <a:rPr sz="2550" b="1">
                          <a:solidFill>
                            <a:srgbClr val="F4F1E9"/>
                          </a:solidFill>
                          <a:latin typeface="Inter"/>
                          <a:ea typeface="Inter"/>
                          <a:cs typeface="Inter"/>
                        </a:rPr>
                        <a:t>With client consent</a:t>
                      </a:r>
                    </a:p>
                  </a:txBody>
                  <a:tcPr anchor="ctr">
                    <a:lnL w="0">
                      <a:noFill/>
                    </a:lnL>
                    <a:lnR w="0">
                      <a:noFill/>
                    </a:lnR>
                    <a:lnT w="0">
                      <a:noFill/>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Capture meeting notes</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762000">
                <a:tc>
                  <a:txBody>
                    <a:bodyPr/>
                    <a:lstStyle/>
                    <a:p>
                      <a:r>
                        <a:rPr sz="2550" b="1">
                          <a:solidFill>
                            <a:srgbClr val="F4F1E9"/>
                          </a:solidFill>
                          <a:latin typeface="Inter"/>
                          <a:ea typeface="Inter"/>
                          <a:cs typeface="Inter"/>
                        </a:rPr>
                        <a:t>After the meeting</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Summarize and identify actions</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762000">
                <a:tc>
                  <a:txBody>
                    <a:bodyPr/>
                    <a:lstStyle/>
                    <a:p>
                      <a:r>
                        <a:rPr sz="2550" b="1">
                          <a:solidFill>
                            <a:srgbClr val="F4F1E9"/>
                          </a:solidFill>
                          <a:latin typeface="Inter"/>
                          <a:ea typeface="Inter"/>
                          <a:cs typeface="Inter"/>
                        </a:rPr>
                        <a:t>Advisor review</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Edit and send the follow-up</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2"/>
                  </a:ext>
                </a:extLst>
              </a:tr>
              <a:tr h="762000">
                <a:tc>
                  <a:txBody>
                    <a:bodyPr/>
                    <a:lstStyle/>
                    <a:p>
                      <a:r>
                        <a:rPr sz="2550" b="1">
                          <a:solidFill>
                            <a:srgbClr val="F4F1E9"/>
                          </a:solidFill>
                          <a:latin typeface="Inter"/>
                          <a:ea typeface="Inter"/>
                          <a:cs typeface="Inter"/>
                        </a:rPr>
                        <a:t>Record</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550" b="0">
                          <a:solidFill>
                            <a:srgbClr val="F4F1E9"/>
                          </a:solidFill>
                          <a:latin typeface="Inter"/>
                          <a:ea typeface="Inter"/>
                          <a:cs typeface="Inter"/>
                        </a:rPr>
                        <a:t>Save a note to Salesforce</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F41EE4F4-B05D-40DE-B864-9D3EC5537392}"/>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Morgan Stanley, June 2024</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59A78E7C-092B-4891-AC8B-F9CBB8BAC451}"/>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18</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194536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EF4118DC-E4B4-45CB-A918-68EE1566DCE8}"/>
              </a:ext>
            </a:extLst>
          </p:cNvPr>
          <p:cNvSpPr>
            <a:spLocks noGrp="1"/>
          </p:cNvSpPr>
          <p:nvPr/>
        </p:nvSpPr>
        <p:spPr>
          <a:xfrm>
            <a:off x="609600" y="1952625"/>
            <a:ext cx="7810500" cy="1524000"/>
          </a:xfrm>
          <a:prstGeom prst="rect">
            <a:avLst/>
          </a:prstGeom>
          <a:noFill/>
          <a:ln w="0">
            <a:noFill/>
          </a:ln>
        </p:spPr>
        <p:txBody>
          <a:bodyPr wrap="square" lIns="0" tIns="0" rIns="0" bIns="0" anchor="t">
            <a:noAutofit/>
          </a:bodyPr>
          <a:lstStyle/>
          <a:p>
            <a:pPr algn="l">
              <a:defRPr sz="10725" b="1">
                <a:solidFill>
                  <a:srgbClr val="F4F1E9"/>
                </a:solidFill>
                <a:latin typeface="Inter"/>
                <a:ea typeface="Inter"/>
                <a:cs typeface="Inter"/>
              </a:defRPr>
            </a:pPr>
            <a:r>
              <a:rPr sz="10725" b="1" dirty="0">
                <a:solidFill>
                  <a:srgbClr val="43D5C7"/>
                </a:solidFill>
                <a:latin typeface="Inter"/>
                <a:ea typeface="Inter"/>
                <a:cs typeface="Inter"/>
              </a:rPr>
              <a:t>100,000</a:t>
            </a:r>
          </a:p>
        </p:txBody>
      </p:sp>
      <p:sp>
        <p:nvSpPr>
          <p:cNvPr id="4" name="Rectangle 3">
            <a:extLst>
              <a:ext uri="{FF2B5EF4-FFF2-40B4-BE49-F238E27FC236}">
                <a16:creationId xmlns:a16="http://schemas.microsoft.com/office/drawing/2014/main" id="{5522E05B-F207-4A22-8592-A532B82F4C50}"/>
              </a:ext>
            </a:extLst>
          </p:cNvPr>
          <p:cNvSpPr>
            <a:spLocks noGrp="1"/>
          </p:cNvSpPr>
          <p:nvPr/>
        </p:nvSpPr>
        <p:spPr>
          <a:xfrm>
            <a:off x="714375" y="3962400"/>
            <a:ext cx="7524750" cy="1333500"/>
          </a:xfrm>
          <a:prstGeom prst="rect">
            <a:avLst/>
          </a:prstGeom>
          <a:noFill/>
          <a:ln w="0">
            <a:noFill/>
          </a:ln>
        </p:spPr>
        <p:txBody>
          <a:bodyPr wrap="square" lIns="0" tIns="0" rIns="0" bIns="0" anchor="t">
            <a:noAutofit/>
          </a:bodyPr>
          <a:lstStyle/>
          <a:p>
            <a:pPr algn="l">
              <a:defRPr sz="3675" b="0">
                <a:solidFill>
                  <a:srgbClr val="F4F1E9"/>
                </a:solidFill>
                <a:latin typeface="Baskerville"/>
                <a:ea typeface="Baskerville"/>
                <a:cs typeface="Baskerville"/>
              </a:defRPr>
            </a:pPr>
            <a:r>
              <a:rPr sz="3675" b="0">
                <a:solidFill>
                  <a:srgbClr val="F4F1E9"/>
                </a:solidFill>
                <a:latin typeface="Baskerville"/>
                <a:ea typeface="Baskerville"/>
                <a:cs typeface="Baskerville"/>
              </a:rPr>
              <a:t>internal documents</a:t>
            </a:r>
          </a:p>
        </p:txBody>
      </p:sp>
      <p:sp>
        <p:nvSpPr>
          <p:cNvPr id="5" name="Rectangle 4">
            <a:extLst>
              <a:ext uri="{FF2B5EF4-FFF2-40B4-BE49-F238E27FC236}">
                <a16:creationId xmlns:a16="http://schemas.microsoft.com/office/drawing/2014/main" id="{ED1B4A32-96F3-41BC-9307-20BDA2B0C975}"/>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4"/>
              </a:rPr>
              <a:t>OpenAI customer case, Morgan Stanley</a:t>
            </a:r>
          </a:p>
        </p:txBody>
      </p:sp>
      <p:sp>
        <p:nvSpPr>
          <p:cNvPr id="7"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8"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9" name="Page number">
            <a:extLst>
              <a:ext uri="{FF2B5EF4-FFF2-40B4-BE49-F238E27FC236}">
                <a16:creationId xmlns:a16="http://schemas.microsoft.com/office/drawing/2014/main" id="{22CF7055-7B41-4A3A-9EDD-8D80DE2D1326}"/>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19</a:t>
            </a:r>
          </a:p>
        </p:txBody>
      </p:sp>
      <p:sp>
        <p:nvSpPr>
          <p:cNvPr id="10"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971705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0C9DFC-F8A5-4D15-A0FE-21086501ED9C}"/>
              </a:ext>
            </a:extLst>
          </p:cNvPr>
          <p:cNvSpPr>
            <a:spLocks noGrp="1"/>
          </p:cNvSpPr>
          <p:nvPr/>
        </p:nvSpPr>
        <p:spPr>
          <a:xfrm>
            <a:off x="609600" y="1733550"/>
            <a:ext cx="10972800" cy="1524000"/>
          </a:xfrm>
          <a:prstGeom prst="rect">
            <a:avLst/>
          </a:prstGeom>
          <a:noFill/>
          <a:ln w="0">
            <a:noFill/>
          </a:ln>
        </p:spPr>
        <p:txBody>
          <a:bodyPr wrap="square" lIns="0" tIns="0" rIns="0" bIns="0" anchor="t">
            <a:noAutofit/>
          </a:bodyPr>
          <a:lstStyle/>
          <a:p>
            <a:pPr algn="l">
              <a:defRPr sz="11550" b="1">
                <a:solidFill>
                  <a:srgbClr val="F4F1E9"/>
                </a:solidFill>
                <a:latin typeface="Inter"/>
                <a:ea typeface="Inter"/>
                <a:cs typeface="Inter"/>
              </a:defRPr>
            </a:pPr>
            <a:r>
              <a:rPr sz="11550" b="1" dirty="0">
                <a:solidFill>
                  <a:srgbClr val="F4F1E9"/>
                </a:solidFill>
                <a:latin typeface="Inter"/>
                <a:ea typeface="Inter"/>
                <a:cs typeface="Inter"/>
              </a:rPr>
              <a:t>Over </a:t>
            </a:r>
            <a:r>
              <a:rPr sz="11550" b="1" dirty="0">
                <a:solidFill>
                  <a:srgbClr val="43D5C7"/>
                </a:solidFill>
                <a:latin typeface="Inter"/>
                <a:ea typeface="Inter"/>
                <a:cs typeface="Inter"/>
              </a:rPr>
              <a:t>98%</a:t>
            </a:r>
          </a:p>
        </p:txBody>
      </p:sp>
      <p:sp>
        <p:nvSpPr>
          <p:cNvPr id="3" name="Rectangle 2">
            <a:extLst>
              <a:ext uri="{FF2B5EF4-FFF2-40B4-BE49-F238E27FC236}">
                <a16:creationId xmlns:a16="http://schemas.microsoft.com/office/drawing/2014/main" id="{50455DB4-F37C-4139-B0FE-312E98957388}"/>
              </a:ext>
            </a:extLst>
          </p:cNvPr>
          <p:cNvSpPr>
            <a:spLocks noGrp="1"/>
          </p:cNvSpPr>
          <p:nvPr/>
        </p:nvSpPr>
        <p:spPr>
          <a:xfrm>
            <a:off x="704850" y="4114800"/>
            <a:ext cx="10668000" cy="1181100"/>
          </a:xfrm>
          <a:prstGeom prst="rect">
            <a:avLst/>
          </a:prstGeom>
          <a:noFill/>
          <a:ln w="0">
            <a:noFill/>
          </a:ln>
        </p:spPr>
        <p:txBody>
          <a:bodyPr wrap="square" lIns="0" tIns="0" rIns="0" bIns="0" anchor="t">
            <a:noAutofit/>
          </a:bodyPr>
          <a:lstStyle/>
          <a:p>
            <a:pPr algn="l">
              <a:defRPr sz="3600" b="0">
                <a:solidFill>
                  <a:srgbClr val="F4F1E9"/>
                </a:solidFill>
                <a:latin typeface="Baskerville"/>
                <a:ea typeface="Baskerville"/>
                <a:cs typeface="Baskerville"/>
              </a:defRPr>
            </a:pPr>
            <a:r>
              <a:rPr sz="3600" b="0">
                <a:solidFill>
                  <a:srgbClr val="F4F1E9"/>
                </a:solidFill>
                <a:latin typeface="Baskerville"/>
                <a:ea typeface="Baskerville"/>
                <a:cs typeface="Baskerville"/>
              </a:rPr>
              <a:t>of advisor teams use the Assistant</a:t>
            </a:r>
          </a:p>
        </p:txBody>
      </p:sp>
      <p:sp>
        <p:nvSpPr>
          <p:cNvPr id="4" name="Rectangle 3">
            <a:extLst>
              <a:ext uri="{FF2B5EF4-FFF2-40B4-BE49-F238E27FC236}">
                <a16:creationId xmlns:a16="http://schemas.microsoft.com/office/drawing/2014/main" id="{E29FFAED-D065-46A9-9DF3-7419586BD405}"/>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OpenAI customer case, Morgan Stanley</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90C1C0C7-DF81-4DE6-9E7E-79E127F190CC}"/>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20</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4371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4351E-F147-4ECC-A3B5-B80556046A94}"/>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650" b="1">
                <a:solidFill>
                  <a:srgbClr val="F4F1E9"/>
                </a:solidFill>
                <a:latin typeface="Inter"/>
                <a:ea typeface="Inter"/>
                <a:cs typeface="Inter"/>
              </a:defRPr>
            </a:pPr>
            <a:r>
              <a:rPr sz="4650" b="1">
                <a:solidFill>
                  <a:srgbClr val="F4F1E9"/>
                </a:solidFill>
                <a:latin typeface="Inter"/>
                <a:ea typeface="Inter"/>
                <a:cs typeface="Inter"/>
              </a:rPr>
              <a:t>AI @ Morgan Stanley Assistant</a:t>
            </a:r>
          </a:p>
        </p:txBody>
      </p:sp>
      <p:graphicFrame>
        <p:nvGraphicFramePr>
          <p:cNvPr id="7" name="Chart"/>
          <p:cNvGraphicFramePr/>
          <p:nvPr>
            <p:extLst>
              <p:ext uri="{D42A27DB-BD31-4B8C-83A1-F6EECF244321}">
                <p14:modId xmlns:p14="http://schemas.microsoft.com/office/powerpoint/2010/main" val="1174411830"/>
              </p:ext>
            </p:extLst>
          </p:nvPr>
        </p:nvGraphicFramePr>
        <p:xfrm>
          <a:off x="638175" y="2076450"/>
          <a:ext cx="10620375" cy="338137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3EA1A1E7-D6FE-434F-8981-762B019AC80F}"/>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4"/>
              </a:rPr>
              <a:t>OpenAI customer case, Morgan Stanley</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C593F6F1-59E9-4BFB-823D-43EF87CC1362}"/>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21</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16761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390466B5-AE07-4191-A30D-7FC5DD084F48}"/>
              </a:ext>
            </a:extLst>
          </p:cNvPr>
          <p:cNvSpPr>
            <a:spLocks noGrp="1"/>
          </p:cNvSpPr>
          <p:nvPr/>
        </p:nvSpPr>
        <p:spPr>
          <a:xfrm>
            <a:off x="609600" y="1647825"/>
            <a:ext cx="7477125" cy="2667000"/>
          </a:xfrm>
          <a:prstGeom prst="rect">
            <a:avLst/>
          </a:prstGeom>
          <a:noFill/>
          <a:ln w="0">
            <a:noFill/>
          </a:ln>
        </p:spPr>
        <p:txBody>
          <a:bodyPr wrap="square" lIns="0" tIns="0" rIns="0" bIns="0" anchor="t">
            <a:noAutofit/>
          </a:bodyPr>
          <a:lstStyle/>
          <a:p>
            <a:pPr algn="l">
              <a:defRPr sz="6525" b="1">
                <a:solidFill>
                  <a:srgbClr val="F4F1E9"/>
                </a:solidFill>
                <a:latin typeface="Inter"/>
                <a:ea typeface="Inter"/>
                <a:cs typeface="Inter"/>
              </a:defRPr>
            </a:pPr>
            <a:r>
              <a:rPr sz="6525" b="1">
                <a:solidFill>
                  <a:srgbClr val="F4F1E9"/>
                </a:solidFill>
                <a:latin typeface="Inter"/>
                <a:ea typeface="Inter"/>
                <a:cs typeface="Inter"/>
              </a:rPr>
              <a:t>More time for</a:t>
            </a:r>
          </a:p>
          <a:p>
            <a:pPr algn="l">
              <a:defRPr sz="6525" b="1">
                <a:solidFill>
                  <a:srgbClr val="F4F1E9"/>
                </a:solidFill>
                <a:latin typeface="Inter"/>
                <a:ea typeface="Inter"/>
                <a:cs typeface="Inter"/>
              </a:defRPr>
            </a:pPr>
            <a:r>
              <a:rPr sz="6525" b="1">
                <a:solidFill>
                  <a:srgbClr val="F4F1E9"/>
                </a:solidFill>
                <a:latin typeface="Inter"/>
                <a:ea typeface="Inter"/>
                <a:cs typeface="Inter"/>
              </a:rPr>
              <a:t>the conversation</a:t>
            </a:r>
          </a:p>
        </p:txBody>
      </p:sp>
      <p:sp>
        <p:nvSpPr>
          <p:cNvPr id="4" name="Rectangle 3">
            <a:extLst>
              <a:ext uri="{FF2B5EF4-FFF2-40B4-BE49-F238E27FC236}">
                <a16:creationId xmlns:a16="http://schemas.microsoft.com/office/drawing/2014/main" id="{CA1506F5-D297-4851-96FB-246AD87AB544}"/>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4"/>
              </a:rPr>
              <a:t>OpenAI customer case, Morgan Stanley</a:t>
            </a:r>
          </a:p>
        </p:txBody>
      </p:sp>
      <p:sp>
        <p:nvSpPr>
          <p:cNvPr id="6"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7"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8" name="Page number">
            <a:extLst>
              <a:ext uri="{FF2B5EF4-FFF2-40B4-BE49-F238E27FC236}">
                <a16:creationId xmlns:a16="http://schemas.microsoft.com/office/drawing/2014/main" id="{7D12D26C-24BB-4DE3-9037-6AA6475D8A37}"/>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22</a:t>
            </a:r>
          </a:p>
        </p:txBody>
      </p:sp>
      <p:sp>
        <p:nvSpPr>
          <p:cNvPr id="9"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865011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FFF9C2EE-9FC9-4271-A8DA-555B1541FD64}"/>
              </a:ext>
            </a:extLst>
          </p:cNvPr>
          <p:cNvSpPr>
            <a:spLocks noGrp="1"/>
          </p:cNvSpPr>
          <p:nvPr/>
        </p:nvSpPr>
        <p:spPr>
          <a:xfrm>
            <a:off x="609600" y="1714500"/>
            <a:ext cx="6191250" cy="2857500"/>
          </a:xfrm>
          <a:prstGeom prst="rect">
            <a:avLst/>
          </a:prstGeom>
          <a:noFill/>
          <a:ln w="0">
            <a:noFill/>
          </a:ln>
        </p:spPr>
        <p:txBody>
          <a:bodyPr wrap="square" lIns="0" tIns="0" rIns="0" bIns="0" anchor="t">
            <a:noAutofit/>
          </a:bodyPr>
          <a:lstStyle/>
          <a:p>
            <a:pPr algn="l">
              <a:defRPr sz="7500" b="1">
                <a:solidFill>
                  <a:srgbClr val="F4F1E9"/>
                </a:solidFill>
                <a:latin typeface="Inter"/>
                <a:ea typeface="Inter"/>
                <a:cs typeface="Inter"/>
              </a:defRPr>
            </a:pPr>
            <a:r>
              <a:rPr sz="7500" b="1">
                <a:solidFill>
                  <a:srgbClr val="F4F1E9"/>
                </a:solidFill>
                <a:latin typeface="Inter"/>
                <a:ea typeface="Inter"/>
                <a:cs typeface="Inter"/>
              </a:rPr>
              <a:t>Data</a:t>
            </a:r>
          </a:p>
          <a:p>
            <a:pPr algn="l">
              <a:defRPr sz="7500" b="1">
                <a:solidFill>
                  <a:srgbClr val="F4F1E9"/>
                </a:solidFill>
                <a:latin typeface="Inter"/>
                <a:ea typeface="Inter"/>
                <a:cs typeface="Inter"/>
              </a:defRPr>
            </a:pPr>
            <a:r>
              <a:rPr sz="7500" b="1">
                <a:solidFill>
                  <a:srgbClr val="F4F1E9"/>
                </a:solidFill>
                <a:latin typeface="Inter"/>
                <a:ea typeface="Inter"/>
                <a:cs typeface="Inter"/>
              </a:rPr>
              <a:t>protection</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4D445072-65E1-4BA9-BD1F-EC50B52B22ED}"/>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23</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492900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BE2FEE-9532-457A-B086-4ED6EC5636DC}"/>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100" b="1">
                <a:solidFill>
                  <a:srgbClr val="F4F1E9"/>
                </a:solidFill>
                <a:latin typeface="Inter"/>
                <a:ea typeface="Inter"/>
                <a:cs typeface="Inter"/>
              </a:defRPr>
            </a:pPr>
            <a:r>
              <a:rPr sz="5100" b="1">
                <a:solidFill>
                  <a:srgbClr val="F4F1E9"/>
                </a:solidFill>
                <a:latin typeface="Inter"/>
                <a:ea typeface="Inter"/>
                <a:cs typeface="Inter"/>
              </a:rPr>
              <a:t>Where does the data go?</a:t>
            </a:r>
          </a:p>
        </p:txBody>
      </p:sp>
      <p:graphicFrame>
        <p:nvGraphicFramePr>
          <p:cNvPr id="7" name="Table 6"/>
          <p:cNvGraphicFramePr/>
          <p:nvPr/>
        </p:nvGraphicFramePr>
        <p:xfrm>
          <a:off x="657225" y="2619375"/>
          <a:ext cx="10896600" cy="2886075"/>
        </p:xfrm>
        <a:graphic>
          <a:graphicData uri="http://schemas.openxmlformats.org/drawingml/2006/table">
            <a:tbl>
              <a:tblPr/>
              <a:tblGrid>
                <a:gridCol w="2552700">
                  <a:extLst>
                    <a:ext uri="{9D8B030D-6E8A-4147-A177-3AD203B41FA5}">
                      <a16:colId xmlns:a16="http://schemas.microsoft.com/office/drawing/2014/main" val="20000"/>
                    </a:ext>
                  </a:extLst>
                </a:gridCol>
                <a:gridCol w="8343900">
                  <a:extLst>
                    <a:ext uri="{9D8B030D-6E8A-4147-A177-3AD203B41FA5}">
                      <a16:colId xmlns:a16="http://schemas.microsoft.com/office/drawing/2014/main" val="20001"/>
                    </a:ext>
                  </a:extLst>
                </a:gridCol>
              </a:tblGrid>
              <a:tr h="962025">
                <a:tc>
                  <a:txBody>
                    <a:bodyPr/>
                    <a:lstStyle/>
                    <a:p>
                      <a:r>
                        <a:rPr sz="2625" b="1">
                          <a:solidFill>
                            <a:srgbClr val="F4F1E9"/>
                          </a:solidFill>
                          <a:latin typeface="Inter"/>
                          <a:ea typeface="Inter"/>
                          <a:cs typeface="Inter"/>
                        </a:rPr>
                        <a:t>Training</a:t>
                      </a:r>
                    </a:p>
                  </a:txBody>
                  <a:tcPr anchor="ctr">
                    <a:lnL w="0">
                      <a:noFill/>
                    </a:lnL>
                    <a:lnR w="0">
                      <a:noFill/>
                    </a:lnR>
                    <a:lnT w="0">
                      <a:noFill/>
                    </a:lnT>
                    <a:lnB w="6668">
                      <a:solidFill>
                        <a:srgbClr val="47463F"/>
                      </a:solidFill>
                      <a:prstDash val="solid"/>
                    </a:lnB>
                    <a:solidFill>
                      <a:srgbClr val="151514"/>
                    </a:solidFill>
                  </a:tcPr>
                </a:tc>
                <a:tc>
                  <a:txBody>
                    <a:bodyPr/>
                    <a:lstStyle/>
                    <a:p>
                      <a:r>
                        <a:rPr sz="2625" b="0">
                          <a:solidFill>
                            <a:srgbClr val="F4F1E9"/>
                          </a:solidFill>
                          <a:latin typeface="Inter"/>
                          <a:ea typeface="Inter"/>
                          <a:cs typeface="Inter"/>
                        </a:rPr>
                        <a:t>Do prompts and files improve the model?</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962025">
                <a:tc>
                  <a:txBody>
                    <a:bodyPr/>
                    <a:lstStyle/>
                    <a:p>
                      <a:r>
                        <a:rPr sz="2625" b="1">
                          <a:solidFill>
                            <a:srgbClr val="F4F1E9"/>
                          </a:solidFill>
                          <a:latin typeface="Inter"/>
                          <a:ea typeface="Inter"/>
                          <a:cs typeface="Inter"/>
                        </a:rPr>
                        <a:t>Retention</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625" b="0">
                          <a:solidFill>
                            <a:srgbClr val="F4F1E9"/>
                          </a:solidFill>
                          <a:latin typeface="Inter"/>
                          <a:ea typeface="Inter"/>
                          <a:cs typeface="Inter"/>
                        </a:rPr>
                        <a:t>How long does the provider keep them?</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962025">
                <a:tc>
                  <a:txBody>
                    <a:bodyPr/>
                    <a:lstStyle/>
                    <a:p>
                      <a:r>
                        <a:rPr sz="2625" b="1">
                          <a:solidFill>
                            <a:srgbClr val="F4F1E9"/>
                          </a:solidFill>
                          <a:latin typeface="Inter"/>
                          <a:ea typeface="Inter"/>
                          <a:cs typeface="Inter"/>
                        </a:rPr>
                        <a:t>Location</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625" b="0">
                          <a:solidFill>
                            <a:srgbClr val="F4F1E9"/>
                          </a:solidFill>
                          <a:latin typeface="Inter"/>
                          <a:ea typeface="Inter"/>
                          <a:cs typeface="Inter"/>
                        </a:rPr>
                        <a:t>Where does it store and process data?</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2"/>
                  </a:ext>
                </a:extLst>
              </a:tr>
            </a:tbl>
          </a:graphicData>
        </a:graphic>
      </p:graphicFrame>
      <p:sp>
        <p:nvSpPr>
          <p:cNvPr id="4" name="Rectangle 3">
            <a:extLst>
              <a:ext uri="{FF2B5EF4-FFF2-40B4-BE49-F238E27FC236}">
                <a16:creationId xmlns:a16="http://schemas.microsoft.com/office/drawing/2014/main" id="{19F2F957-FB75-43CC-AF9F-8FCFBBB91729}"/>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FINRA Regulatory Notice 24-09</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8B893262-E1B9-4A6E-ADBE-101E21A28725}"/>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24</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587486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4080C1-0383-484A-93FF-4ECAA15A8C40}"/>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100" b="1">
                <a:solidFill>
                  <a:srgbClr val="F4F1E9"/>
                </a:solidFill>
                <a:latin typeface="Inter"/>
                <a:ea typeface="Inter"/>
                <a:cs typeface="Inter"/>
              </a:defRPr>
            </a:pPr>
            <a:r>
              <a:rPr sz="5100" b="1">
                <a:solidFill>
                  <a:srgbClr val="F4F1E9"/>
                </a:solidFill>
                <a:latin typeface="Inter"/>
                <a:ea typeface="Inter"/>
                <a:cs typeface="Inter"/>
              </a:rPr>
              <a:t>Where does the data go?</a:t>
            </a:r>
          </a:p>
        </p:txBody>
      </p:sp>
      <p:graphicFrame>
        <p:nvGraphicFramePr>
          <p:cNvPr id="7" name="Table 6"/>
          <p:cNvGraphicFramePr/>
          <p:nvPr/>
        </p:nvGraphicFramePr>
        <p:xfrm>
          <a:off x="657225" y="2619375"/>
          <a:ext cx="10896600" cy="2886075"/>
        </p:xfrm>
        <a:graphic>
          <a:graphicData uri="http://schemas.openxmlformats.org/drawingml/2006/table">
            <a:tbl>
              <a:tblPr/>
              <a:tblGrid>
                <a:gridCol w="2552700">
                  <a:extLst>
                    <a:ext uri="{9D8B030D-6E8A-4147-A177-3AD203B41FA5}">
                      <a16:colId xmlns:a16="http://schemas.microsoft.com/office/drawing/2014/main" val="20000"/>
                    </a:ext>
                  </a:extLst>
                </a:gridCol>
                <a:gridCol w="8343900">
                  <a:extLst>
                    <a:ext uri="{9D8B030D-6E8A-4147-A177-3AD203B41FA5}">
                      <a16:colId xmlns:a16="http://schemas.microsoft.com/office/drawing/2014/main" val="20001"/>
                    </a:ext>
                  </a:extLst>
                </a:gridCol>
              </a:tblGrid>
              <a:tr h="962025">
                <a:tc>
                  <a:txBody>
                    <a:bodyPr/>
                    <a:lstStyle/>
                    <a:p>
                      <a:r>
                        <a:rPr sz="2625" b="1">
                          <a:solidFill>
                            <a:srgbClr val="F4F1E9"/>
                          </a:solidFill>
                          <a:latin typeface="Inter"/>
                          <a:ea typeface="Inter"/>
                          <a:cs typeface="Inter"/>
                        </a:rPr>
                        <a:t>Access</a:t>
                      </a:r>
                    </a:p>
                  </a:txBody>
                  <a:tcPr anchor="ctr">
                    <a:lnL w="0">
                      <a:noFill/>
                    </a:lnL>
                    <a:lnR w="0">
                      <a:noFill/>
                    </a:lnR>
                    <a:lnT w="0">
                      <a:noFill/>
                    </a:lnT>
                    <a:lnB w="6668">
                      <a:solidFill>
                        <a:srgbClr val="47463F"/>
                      </a:solidFill>
                      <a:prstDash val="solid"/>
                    </a:lnB>
                    <a:solidFill>
                      <a:srgbClr val="151514"/>
                    </a:solidFill>
                  </a:tcPr>
                </a:tc>
                <a:tc>
                  <a:txBody>
                    <a:bodyPr/>
                    <a:lstStyle/>
                    <a:p>
                      <a:r>
                        <a:rPr sz="2625" b="0">
                          <a:solidFill>
                            <a:srgbClr val="F4F1E9"/>
                          </a:solidFill>
                          <a:latin typeface="Inter"/>
                          <a:ea typeface="Inter"/>
                          <a:cs typeface="Inter"/>
                        </a:rPr>
                        <a:t>Who can see prompts, files, and outputs?</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962025">
                <a:tc>
                  <a:txBody>
                    <a:bodyPr/>
                    <a:lstStyle/>
                    <a:p>
                      <a:r>
                        <a:rPr sz="2625" b="1">
                          <a:solidFill>
                            <a:srgbClr val="F4F1E9"/>
                          </a:solidFill>
                          <a:latin typeface="Inter"/>
                          <a:ea typeface="Inter"/>
                          <a:cs typeface="Inter"/>
                        </a:rPr>
                        <a:t>Other tools</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625" b="0">
                          <a:solidFill>
                            <a:srgbClr val="F4F1E9"/>
                          </a:solidFill>
                          <a:latin typeface="Inter"/>
                          <a:ea typeface="Inter"/>
                          <a:cs typeface="Inter"/>
                        </a:rPr>
                        <a:t>Which connected services receive data?</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962025">
                <a:tc>
                  <a:txBody>
                    <a:bodyPr/>
                    <a:lstStyle/>
                    <a:p>
                      <a:r>
                        <a:rPr sz="2625" b="1">
                          <a:solidFill>
                            <a:srgbClr val="F4F1E9"/>
                          </a:solidFill>
                          <a:latin typeface="Inter"/>
                          <a:ea typeface="Inter"/>
                          <a:cs typeface="Inter"/>
                        </a:rPr>
                        <a:t>Control</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625" b="0">
                          <a:solidFill>
                            <a:srgbClr val="F4F1E9"/>
                          </a:solidFill>
                          <a:latin typeface="Inter"/>
                          <a:ea typeface="Inter"/>
                          <a:cs typeface="Inter"/>
                        </a:rPr>
                        <a:t>Can the firm audit use and delete data?</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2"/>
                  </a:ext>
                </a:extLst>
              </a:tr>
            </a:tbl>
          </a:graphicData>
        </a:graphic>
      </p:graphicFrame>
      <p:sp>
        <p:nvSpPr>
          <p:cNvPr id="4" name="Rectangle 3">
            <a:extLst>
              <a:ext uri="{FF2B5EF4-FFF2-40B4-BE49-F238E27FC236}">
                <a16:creationId xmlns:a16="http://schemas.microsoft.com/office/drawing/2014/main" id="{3732C5AD-A259-4C94-9225-18EB0B9248BD}"/>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FINRA Regulatory Notice 24-09</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5C2C9176-F67E-40AB-9163-FCD7DC94A53C}"/>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25</a:t>
            </a: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362737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353F10-64CB-49B8-A2D9-340D7664D946}"/>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4875" b="1">
                <a:solidFill>
                  <a:srgbClr val="F4F1E9"/>
                </a:solidFill>
                <a:latin typeface="Inter"/>
                <a:ea typeface="Inter"/>
                <a:cs typeface="Inter"/>
              </a:defRPr>
            </a:pPr>
            <a:r>
              <a:rPr sz="4875" b="1">
                <a:solidFill>
                  <a:srgbClr val="F4F1E9"/>
                </a:solidFill>
                <a:latin typeface="Inter"/>
                <a:ea typeface="Inter"/>
                <a:cs typeface="Inter"/>
              </a:rPr>
              <a:t>Personal and work accounts</a:t>
            </a:r>
          </a:p>
        </p:txBody>
      </p:sp>
      <p:graphicFrame>
        <p:nvGraphicFramePr>
          <p:cNvPr id="8" name="Table 7"/>
          <p:cNvGraphicFramePr/>
          <p:nvPr/>
        </p:nvGraphicFramePr>
        <p:xfrm>
          <a:off x="657225" y="2828925"/>
          <a:ext cx="10896600" cy="1962150"/>
        </p:xfrm>
        <a:graphic>
          <a:graphicData uri="http://schemas.openxmlformats.org/drawingml/2006/table">
            <a:tbl>
              <a:tblPr/>
              <a:tblGrid>
                <a:gridCol w="4238625">
                  <a:extLst>
                    <a:ext uri="{9D8B030D-6E8A-4147-A177-3AD203B41FA5}">
                      <a16:colId xmlns:a16="http://schemas.microsoft.com/office/drawing/2014/main" val="20000"/>
                    </a:ext>
                  </a:extLst>
                </a:gridCol>
                <a:gridCol w="6657975">
                  <a:extLst>
                    <a:ext uri="{9D8B030D-6E8A-4147-A177-3AD203B41FA5}">
                      <a16:colId xmlns:a16="http://schemas.microsoft.com/office/drawing/2014/main" val="20001"/>
                    </a:ext>
                  </a:extLst>
                </a:gridCol>
              </a:tblGrid>
              <a:tr h="981075">
                <a:tc>
                  <a:txBody>
                    <a:bodyPr/>
                    <a:lstStyle/>
                    <a:p>
                      <a:r>
                        <a:rPr sz="2325" b="1">
                          <a:solidFill>
                            <a:srgbClr val="F4F1E9"/>
                          </a:solidFill>
                          <a:latin typeface="Inter"/>
                          <a:ea typeface="Inter"/>
                          <a:cs typeface="Inter"/>
                        </a:rPr>
                        <a:t>Personal account</a:t>
                      </a:r>
                    </a:p>
                  </a:txBody>
                  <a:tcPr anchor="ctr">
                    <a:lnL w="0">
                      <a:noFill/>
                    </a:lnL>
                    <a:lnR w="0">
                      <a:noFill/>
                    </a:lnR>
                    <a:lnT w="0">
                      <a:noFill/>
                    </a:lnT>
                    <a:lnB w="6668">
                      <a:solidFill>
                        <a:srgbClr val="47463F"/>
                      </a:solidFill>
                      <a:prstDash val="solid"/>
                    </a:lnB>
                    <a:solidFill>
                      <a:srgbClr val="151514"/>
                    </a:solidFill>
                  </a:tcPr>
                </a:tc>
                <a:tc>
                  <a:txBody>
                    <a:bodyPr/>
                    <a:lstStyle/>
                    <a:p>
                      <a:r>
                        <a:rPr sz="2325" b="0">
                          <a:solidFill>
                            <a:srgbClr val="F4F1E9"/>
                          </a:solidFill>
                          <a:latin typeface="Inter"/>
                          <a:ea typeface="Inter"/>
                          <a:cs typeface="Inter"/>
                        </a:rPr>
                        <a:t>Training and history settings</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981075">
                <a:tc>
                  <a:txBody>
                    <a:bodyPr/>
                    <a:lstStyle/>
                    <a:p>
                      <a:r>
                        <a:rPr sz="2325" b="1">
                          <a:solidFill>
                            <a:srgbClr val="F4F1E9"/>
                          </a:solidFill>
                          <a:latin typeface="Inter"/>
                          <a:ea typeface="Inter"/>
                          <a:cs typeface="Inter"/>
                        </a:rPr>
                        <a:t>Approved work account</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325" b="0">
                          <a:solidFill>
                            <a:srgbClr val="F4F1E9"/>
                          </a:solidFill>
                          <a:latin typeface="Inter"/>
                          <a:ea typeface="Inter"/>
                          <a:cs typeface="Inter"/>
                        </a:rPr>
                        <a:t>Firm controls and permitted uses</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1"/>
                  </a:ext>
                </a:extLst>
              </a:tr>
            </a:tbl>
          </a:graphicData>
        </a:graphic>
      </p:graphicFrame>
      <p:sp>
        <p:nvSpPr>
          <p:cNvPr id="4" name="Rectangle 3">
            <a:extLst>
              <a:ext uri="{FF2B5EF4-FFF2-40B4-BE49-F238E27FC236}">
                <a16:creationId xmlns:a16="http://schemas.microsoft.com/office/drawing/2014/main" id="{CAD524A1-D7D2-4556-9617-8A4E21F6A1F3}"/>
              </a:ext>
            </a:extLst>
          </p:cNvPr>
          <p:cNvSpPr>
            <a:spLocks noGrp="1"/>
          </p:cNvSpPr>
          <p:nvPr/>
        </p:nvSpPr>
        <p:spPr>
          <a:xfrm>
            <a:off x="695325" y="5286375"/>
            <a:ext cx="10668000" cy="838200"/>
          </a:xfrm>
          <a:prstGeom prst="rect">
            <a:avLst/>
          </a:prstGeom>
          <a:noFill/>
          <a:ln w="0">
            <a:noFill/>
          </a:ln>
        </p:spPr>
        <p:txBody>
          <a:bodyPr wrap="square" lIns="0" tIns="0" rIns="0" bIns="0" anchor="t">
            <a:noAutofit/>
          </a:bodyPr>
          <a:lstStyle/>
          <a:p>
            <a:pPr algn="l">
              <a:defRPr sz="2175" b="0">
                <a:solidFill>
                  <a:srgbClr val="B4B3AB"/>
                </a:solidFill>
                <a:latin typeface="Inter"/>
                <a:ea typeface="Inter"/>
                <a:cs typeface="Inter"/>
              </a:defRPr>
            </a:pPr>
            <a:r>
              <a:rPr sz="2175" b="0">
                <a:solidFill>
                  <a:srgbClr val="B4B3AB"/>
                </a:solidFill>
                <a:latin typeface="Inter"/>
                <a:ea typeface="Inter"/>
                <a:cs typeface="Inter"/>
              </a:rPr>
              <a:t>Client information needs an approved workflow.</a:t>
            </a:r>
          </a:p>
        </p:txBody>
      </p:sp>
      <p:sp>
        <p:nvSpPr>
          <p:cNvPr id="5" name="Rectangle 4">
            <a:extLst>
              <a:ext uri="{FF2B5EF4-FFF2-40B4-BE49-F238E27FC236}">
                <a16:creationId xmlns:a16="http://schemas.microsoft.com/office/drawing/2014/main" id="{8A56E012-76E2-462F-92DA-2B9947F497DE}"/>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FINRA Regulatory Notice 24-09</a:t>
            </a:r>
          </a:p>
        </p:txBody>
      </p:sp>
      <p:sp>
        <p:nvSpPr>
          <p:cNvPr id="9"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10"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1" name="Page number">
            <a:extLst>
              <a:ext uri="{FF2B5EF4-FFF2-40B4-BE49-F238E27FC236}">
                <a16:creationId xmlns:a16="http://schemas.microsoft.com/office/drawing/2014/main" id="{DB5CF61E-8C5F-45EF-B487-FB7814D98200}"/>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26</a:t>
            </a:r>
          </a:p>
        </p:txBody>
      </p:sp>
      <p:sp>
        <p:nvSpPr>
          <p:cNvPr id="12"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212985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6BD68BCE-06EE-416D-ADA2-8C2D5C7206C8}"/>
              </a:ext>
            </a:extLst>
          </p:cNvPr>
          <p:cNvSpPr>
            <a:spLocks noGrp="1"/>
          </p:cNvSpPr>
          <p:nvPr/>
        </p:nvSpPr>
        <p:spPr>
          <a:xfrm>
            <a:off x="609600" y="1714500"/>
            <a:ext cx="6191250" cy="2857500"/>
          </a:xfrm>
          <a:prstGeom prst="rect">
            <a:avLst/>
          </a:prstGeom>
          <a:noFill/>
          <a:ln w="0">
            <a:noFill/>
          </a:ln>
        </p:spPr>
        <p:txBody>
          <a:bodyPr wrap="square" lIns="0" tIns="0" rIns="0" bIns="0" anchor="t">
            <a:noAutofit/>
          </a:bodyPr>
          <a:lstStyle/>
          <a:p>
            <a:pPr algn="l">
              <a:defRPr sz="7500" b="1">
                <a:solidFill>
                  <a:srgbClr val="F4F1E9"/>
                </a:solidFill>
                <a:latin typeface="Inter"/>
                <a:ea typeface="Inter"/>
                <a:cs typeface="Inter"/>
              </a:defRPr>
            </a:pPr>
            <a:r>
              <a:rPr sz="7500" b="1">
                <a:solidFill>
                  <a:srgbClr val="F4F1E9"/>
                </a:solidFill>
                <a:latin typeface="Inter"/>
                <a:ea typeface="Inter"/>
                <a:cs typeface="Inter"/>
              </a:rPr>
              <a:t>Prompting</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4D615F84-1F74-4818-A6BA-21837420FBA3}"/>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27</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405551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13353" b="27"/>
          <a:stretch>
            <a:fillRect/>
          </a:stretch>
        </p:blipFill>
        <p:spPr>
          <a:xfrm>
            <a:off x="0" y="914400"/>
            <a:ext cx="12192000" cy="5943600"/>
          </a:xfrm>
          <a:prstGeom prst="rect">
            <a:avLst/>
          </a:prstGeom>
        </p:spPr>
      </p:pic>
      <p:sp>
        <p:nvSpPr>
          <p:cNvPr id="3" name="Rectangle 2">
            <a:extLst>
              <a:ext uri="{FF2B5EF4-FFF2-40B4-BE49-F238E27FC236}">
                <a16:creationId xmlns:a16="http://schemas.microsoft.com/office/drawing/2014/main" id="{734500FE-9521-4668-B333-EF2A9BEA361B}"/>
              </a:ext>
            </a:extLst>
          </p:cNvPr>
          <p:cNvSpPr>
            <a:spLocks noGrp="1"/>
          </p:cNvSpPr>
          <p:nvPr/>
        </p:nvSpPr>
        <p:spPr>
          <a:xfrm>
            <a:off x="666750" y="2286000"/>
            <a:ext cx="6572250" cy="2381250"/>
          </a:xfrm>
          <a:prstGeom prst="rect">
            <a:avLst/>
          </a:prstGeom>
          <a:noFill/>
          <a:ln w="0">
            <a:noFill/>
          </a:ln>
        </p:spPr>
        <p:txBody>
          <a:bodyPr wrap="square" lIns="0" tIns="0" rIns="0" bIns="0" anchor="t">
            <a:noAutofit/>
          </a:bodyPr>
          <a:lstStyle/>
          <a:p>
            <a:pPr algn="l">
              <a:defRPr sz="6900" b="0">
                <a:solidFill>
                  <a:srgbClr val="F4F1E9"/>
                </a:solidFill>
                <a:latin typeface="Baskerville"/>
                <a:ea typeface="Baskerville"/>
                <a:cs typeface="Baskerville"/>
              </a:defRPr>
            </a:pPr>
            <a:r>
              <a:rPr sz="6900" b="0">
                <a:solidFill>
                  <a:srgbClr val="F4F1E9"/>
                </a:solidFill>
                <a:latin typeface="Baskerville"/>
                <a:ea typeface="Baskerville"/>
                <a:cs typeface="Baskerville"/>
              </a:rPr>
              <a:t>“Summarize</a:t>
            </a:r>
          </a:p>
          <a:p>
            <a:pPr algn="l">
              <a:defRPr sz="6900" b="0">
                <a:solidFill>
                  <a:srgbClr val="F4F1E9"/>
                </a:solidFill>
                <a:latin typeface="Baskerville"/>
                <a:ea typeface="Baskerville"/>
                <a:cs typeface="Baskerville"/>
              </a:defRPr>
            </a:pPr>
            <a:r>
              <a:rPr sz="6900" b="0">
                <a:solidFill>
                  <a:srgbClr val="F4F1E9"/>
                </a:solidFill>
                <a:latin typeface="Baskerville"/>
                <a:ea typeface="Baskerville"/>
                <a:cs typeface="Baskerville"/>
              </a:rPr>
              <a:t>these notes.”</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9E9A21D1-C99A-4352-B47D-EEE73AF1FBBD}"/>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28</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447150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04F427-6669-4540-BD1A-C9EC5DA03921}"/>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850" b="1">
                <a:solidFill>
                  <a:srgbClr val="F4F1E9"/>
                </a:solidFill>
                <a:latin typeface="Inter"/>
                <a:ea typeface="Inter"/>
                <a:cs typeface="Inter"/>
              </a:defRPr>
            </a:pPr>
            <a:r>
              <a:rPr sz="5850" b="1">
                <a:solidFill>
                  <a:srgbClr val="F4F1E9"/>
                </a:solidFill>
                <a:latin typeface="Inter"/>
                <a:ea typeface="Inter"/>
                <a:cs typeface="Inter"/>
              </a:rPr>
              <a:t>A useful prompt</a:t>
            </a:r>
          </a:p>
        </p:txBody>
      </p:sp>
      <p:graphicFrame>
        <p:nvGraphicFramePr>
          <p:cNvPr id="6" name="Table 5"/>
          <p:cNvGraphicFramePr/>
          <p:nvPr/>
        </p:nvGraphicFramePr>
        <p:xfrm>
          <a:off x="657225" y="2333625"/>
          <a:ext cx="10906125" cy="3619500"/>
        </p:xfrm>
        <a:graphic>
          <a:graphicData uri="http://schemas.openxmlformats.org/drawingml/2006/table">
            <a:tbl>
              <a:tblPr/>
              <a:tblGrid>
                <a:gridCol w="3190875">
                  <a:extLst>
                    <a:ext uri="{9D8B030D-6E8A-4147-A177-3AD203B41FA5}">
                      <a16:colId xmlns:a16="http://schemas.microsoft.com/office/drawing/2014/main" val="20000"/>
                    </a:ext>
                  </a:extLst>
                </a:gridCol>
                <a:gridCol w="7715250">
                  <a:extLst>
                    <a:ext uri="{9D8B030D-6E8A-4147-A177-3AD203B41FA5}">
                      <a16:colId xmlns:a16="http://schemas.microsoft.com/office/drawing/2014/main" val="20001"/>
                    </a:ext>
                  </a:extLst>
                </a:gridCol>
              </a:tblGrid>
              <a:tr h="723900">
                <a:tc>
                  <a:txBody>
                    <a:bodyPr/>
                    <a:lstStyle/>
                    <a:p>
                      <a:r>
                        <a:rPr sz="2550" b="1" dirty="0">
                          <a:solidFill>
                            <a:srgbClr val="F4F1E9"/>
                          </a:solidFill>
                          <a:latin typeface="Inter"/>
                          <a:ea typeface="Inter"/>
                          <a:cs typeface="Inter"/>
                        </a:rPr>
                        <a:t>Persona</a:t>
                      </a:r>
                    </a:p>
                  </a:txBody>
                  <a:tcPr anchor="ctr">
                    <a:lnL w="0">
                      <a:noFill/>
                    </a:lnL>
                    <a:lnR w="0">
                      <a:noFill/>
                    </a:lnR>
                    <a:lnT w="0">
                      <a:noFill/>
                    </a:lnT>
                    <a:lnB w="6668">
                      <a:solidFill>
                        <a:srgbClr val="47463F"/>
                      </a:solidFill>
                      <a:prstDash val="solid"/>
                    </a:lnB>
                    <a:solidFill>
                      <a:srgbClr val="151514"/>
                    </a:solidFill>
                  </a:tcPr>
                </a:tc>
                <a:tc>
                  <a:txBody>
                    <a:bodyPr/>
                    <a:lstStyle/>
                    <a:p>
                      <a:r>
                        <a:rPr sz="2550" b="0" dirty="0">
                          <a:solidFill>
                            <a:srgbClr val="F4F1E9"/>
                          </a:solidFill>
                          <a:latin typeface="Inter"/>
                          <a:ea typeface="Inter"/>
                          <a:cs typeface="Inter"/>
                        </a:rPr>
                        <a:t>Who should it act as?</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723900">
                <a:tc>
                  <a:txBody>
                    <a:bodyPr/>
                    <a:lstStyle/>
                    <a:p>
                      <a:r>
                        <a:rPr sz="2550" b="1">
                          <a:solidFill>
                            <a:srgbClr val="F4F1E9"/>
                          </a:solidFill>
                          <a:latin typeface="Inter"/>
                          <a:ea typeface="Inter"/>
                          <a:cs typeface="Inter"/>
                        </a:rPr>
                        <a:t>Context</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What does it need to know?</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723900">
                <a:tc>
                  <a:txBody>
                    <a:bodyPr/>
                    <a:lstStyle/>
                    <a:p>
                      <a:r>
                        <a:rPr sz="2550" b="1">
                          <a:solidFill>
                            <a:srgbClr val="F4F1E9"/>
                          </a:solidFill>
                          <a:latin typeface="Inter"/>
                          <a:ea typeface="Inter"/>
                          <a:cs typeface="Inter"/>
                        </a:rPr>
                        <a:t>Task</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What should it do?</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2"/>
                  </a:ext>
                </a:extLst>
              </a:tr>
              <a:tr h="723900">
                <a:tc>
                  <a:txBody>
                    <a:bodyPr/>
                    <a:lstStyle/>
                    <a:p>
                      <a:r>
                        <a:rPr sz="2550" b="1">
                          <a:solidFill>
                            <a:srgbClr val="F4F1E9"/>
                          </a:solidFill>
                          <a:latin typeface="Inter"/>
                          <a:ea typeface="Inter"/>
                          <a:cs typeface="Inter"/>
                        </a:rPr>
                        <a:t>Constraint</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550" b="0">
                          <a:solidFill>
                            <a:srgbClr val="F4F1E9"/>
                          </a:solidFill>
                          <a:latin typeface="Inter"/>
                          <a:ea typeface="Inter"/>
                          <a:cs typeface="Inter"/>
                        </a:rPr>
                        <a:t>What should it avoid?</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3"/>
                  </a:ext>
                </a:extLst>
              </a:tr>
              <a:tr h="723900">
                <a:tc>
                  <a:txBody>
                    <a:bodyPr/>
                    <a:lstStyle/>
                    <a:p>
                      <a:r>
                        <a:rPr sz="2550" b="1">
                          <a:solidFill>
                            <a:srgbClr val="F4F1E9"/>
                          </a:solidFill>
                          <a:latin typeface="Inter"/>
                          <a:ea typeface="Inter"/>
                          <a:cs typeface="Inter"/>
                        </a:rPr>
                        <a:t>Format</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550" b="0" dirty="0">
                          <a:solidFill>
                            <a:srgbClr val="F4F1E9"/>
                          </a:solidFill>
                          <a:latin typeface="Inter"/>
                          <a:ea typeface="Inter"/>
                          <a:cs typeface="Inter"/>
                        </a:rPr>
                        <a:t>How should it return the answer?</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4"/>
                  </a:ext>
                </a:extLst>
              </a:tr>
            </a:tbl>
          </a:graphicData>
        </a:graphic>
      </p:graphicFrame>
      <p:sp>
        <p:nvSpPr>
          <p:cNvPr id="7"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8"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9" name="Page number">
            <a:extLst>
              <a:ext uri="{FF2B5EF4-FFF2-40B4-BE49-F238E27FC236}">
                <a16:creationId xmlns:a16="http://schemas.microsoft.com/office/drawing/2014/main" id="{FB149794-22C9-40AF-A5AB-08305F792BC6}"/>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29</a:t>
            </a:r>
          </a:p>
        </p:txBody>
      </p:sp>
      <p:sp>
        <p:nvSpPr>
          <p:cNvPr id="10"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898951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a:extLst>
            <a:ext uri="{FF2B5EF4-FFF2-40B4-BE49-F238E27FC236}">
              <a16:creationId xmlns:a16="http://schemas.microsoft.com/office/drawing/2014/main" id="{1A9E7B17-7F20-AED6-162B-EE1955664B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49008C1-E1DD-7CC6-EED5-82CDE4D9C7D1}"/>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5850" b="1">
                <a:solidFill>
                  <a:srgbClr val="F4F1E9"/>
                </a:solidFill>
                <a:latin typeface="Inter"/>
                <a:ea typeface="Inter"/>
                <a:cs typeface="Inter"/>
              </a:defRPr>
            </a:pPr>
            <a:r>
              <a:rPr kumimoji="0" sz="5850" b="1" i="0" u="none" strike="noStrike" kern="1200" cap="none" spc="0" normalizeH="0" baseline="0" noProof="0">
                <a:ln>
                  <a:noFill/>
                </a:ln>
                <a:solidFill>
                  <a:srgbClr val="F4F1E9"/>
                </a:solidFill>
                <a:effectLst/>
                <a:uLnTx/>
                <a:uFillTx/>
                <a:latin typeface="Inter"/>
                <a:ea typeface="Inter"/>
                <a:cs typeface="Inter"/>
              </a:rPr>
              <a:t>A useful prompt</a:t>
            </a:r>
          </a:p>
        </p:txBody>
      </p:sp>
      <p:graphicFrame>
        <p:nvGraphicFramePr>
          <p:cNvPr id="6" name="Table 5">
            <a:extLst>
              <a:ext uri="{FF2B5EF4-FFF2-40B4-BE49-F238E27FC236}">
                <a16:creationId xmlns:a16="http://schemas.microsoft.com/office/drawing/2014/main" id="{5D06DDF1-5809-FAD0-E8CC-971685FDE7A2}"/>
              </a:ext>
            </a:extLst>
          </p:cNvPr>
          <p:cNvGraphicFramePr/>
          <p:nvPr>
            <p:extLst>
              <p:ext uri="{D42A27DB-BD31-4B8C-83A1-F6EECF244321}">
                <p14:modId xmlns:p14="http://schemas.microsoft.com/office/powerpoint/2010/main" val="2383449551"/>
              </p:ext>
            </p:extLst>
          </p:nvPr>
        </p:nvGraphicFramePr>
        <p:xfrm>
          <a:off x="657225" y="2333625"/>
          <a:ext cx="10906125" cy="3619500"/>
        </p:xfrm>
        <a:graphic>
          <a:graphicData uri="http://schemas.openxmlformats.org/drawingml/2006/table">
            <a:tbl>
              <a:tblPr/>
              <a:tblGrid>
                <a:gridCol w="3190875">
                  <a:extLst>
                    <a:ext uri="{9D8B030D-6E8A-4147-A177-3AD203B41FA5}">
                      <a16:colId xmlns:a16="http://schemas.microsoft.com/office/drawing/2014/main" val="20000"/>
                    </a:ext>
                  </a:extLst>
                </a:gridCol>
                <a:gridCol w="7715250">
                  <a:extLst>
                    <a:ext uri="{9D8B030D-6E8A-4147-A177-3AD203B41FA5}">
                      <a16:colId xmlns:a16="http://schemas.microsoft.com/office/drawing/2014/main" val="20001"/>
                    </a:ext>
                  </a:extLst>
                </a:gridCol>
              </a:tblGrid>
              <a:tr h="723900">
                <a:tc>
                  <a:txBody>
                    <a:bodyPr/>
                    <a:lstStyle/>
                    <a:p>
                      <a:r>
                        <a:rPr sz="2550" b="1" dirty="0">
                          <a:solidFill>
                            <a:srgbClr val="F4F1E9"/>
                          </a:solidFill>
                          <a:latin typeface="Inter"/>
                          <a:ea typeface="Inter"/>
                          <a:cs typeface="Inter"/>
                        </a:rPr>
                        <a:t>Persona</a:t>
                      </a:r>
                    </a:p>
                  </a:txBody>
                  <a:tcPr anchor="ctr">
                    <a:lnL w="0">
                      <a:noFill/>
                    </a:lnL>
                    <a:lnR w="0">
                      <a:noFill/>
                    </a:lnR>
                    <a:lnT w="0">
                      <a:noFill/>
                    </a:lnT>
                    <a:lnB w="6668">
                      <a:solidFill>
                        <a:srgbClr val="47463F"/>
                      </a:solidFill>
                      <a:prstDash val="solid"/>
                    </a:lnB>
                    <a:solidFill>
                      <a:srgbClr val="151514"/>
                    </a:solidFill>
                  </a:tcPr>
                </a:tc>
                <a:tc>
                  <a:txBody>
                    <a:bodyPr/>
                    <a:lstStyle/>
                    <a:p>
                      <a:r>
                        <a:rPr lang="en-US" sz="2550" b="0" dirty="0">
                          <a:solidFill>
                            <a:srgbClr val="F4F1E9"/>
                          </a:solidFill>
                          <a:latin typeface="Inter"/>
                          <a:ea typeface="Inter"/>
                          <a:cs typeface="Inter"/>
                        </a:rPr>
                        <a:t>Meeting assistant</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723900">
                <a:tc>
                  <a:txBody>
                    <a:bodyPr/>
                    <a:lstStyle/>
                    <a:p>
                      <a:r>
                        <a:rPr sz="2550" b="1">
                          <a:solidFill>
                            <a:srgbClr val="F4F1E9"/>
                          </a:solidFill>
                          <a:latin typeface="Inter"/>
                          <a:ea typeface="Inter"/>
                          <a:cs typeface="Inter"/>
                        </a:rPr>
                        <a:t>Context</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lang="en-US" sz="2550" b="0" dirty="0">
                          <a:solidFill>
                            <a:srgbClr val="F4F1E9"/>
                          </a:solidFill>
                          <a:latin typeface="Inter"/>
                          <a:ea typeface="Inter"/>
                          <a:cs typeface="Inter"/>
                        </a:rPr>
                        <a:t>These notes only</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723900">
                <a:tc>
                  <a:txBody>
                    <a:bodyPr/>
                    <a:lstStyle/>
                    <a:p>
                      <a:r>
                        <a:rPr sz="2550" b="1">
                          <a:solidFill>
                            <a:srgbClr val="F4F1E9"/>
                          </a:solidFill>
                          <a:latin typeface="Inter"/>
                          <a:ea typeface="Inter"/>
                          <a:cs typeface="Inter"/>
                        </a:rPr>
                        <a:t>Task</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lang="en-US" sz="2550" b="0" dirty="0">
                          <a:solidFill>
                            <a:srgbClr val="F4F1E9"/>
                          </a:solidFill>
                          <a:latin typeface="Inter"/>
                          <a:ea typeface="Inter"/>
                          <a:cs typeface="Inter"/>
                        </a:rPr>
                        <a:t>Actions and questions for the next meeting</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2"/>
                  </a:ext>
                </a:extLst>
              </a:tr>
              <a:tr h="723900">
                <a:tc>
                  <a:txBody>
                    <a:bodyPr/>
                    <a:lstStyle/>
                    <a:p>
                      <a:r>
                        <a:rPr sz="2550" b="1">
                          <a:solidFill>
                            <a:srgbClr val="F4F1E9"/>
                          </a:solidFill>
                          <a:latin typeface="Inter"/>
                          <a:ea typeface="Inter"/>
                          <a:cs typeface="Inter"/>
                        </a:rPr>
                        <a:t>Constraint</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lang="en-US" sz="2550" b="0" dirty="0">
                          <a:solidFill>
                            <a:srgbClr val="F4F1E9"/>
                          </a:solidFill>
                          <a:latin typeface="Inter"/>
                          <a:ea typeface="Inter"/>
                          <a:cs typeface="Inter"/>
                        </a:rPr>
                        <a:t>Leave missing facts open</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3"/>
                  </a:ext>
                </a:extLst>
              </a:tr>
              <a:tr h="723900">
                <a:tc>
                  <a:txBody>
                    <a:bodyPr/>
                    <a:lstStyle/>
                    <a:p>
                      <a:r>
                        <a:rPr sz="2550" b="1">
                          <a:solidFill>
                            <a:srgbClr val="F4F1E9"/>
                          </a:solidFill>
                          <a:latin typeface="Inter"/>
                          <a:ea typeface="Inter"/>
                          <a:cs typeface="Inter"/>
                        </a:rPr>
                        <a:t>Format</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lang="en-US" sz="2550" b="0" dirty="0">
                          <a:solidFill>
                            <a:srgbClr val="F4F1E9"/>
                          </a:solidFill>
                          <a:latin typeface="Inter"/>
                          <a:ea typeface="Inter"/>
                          <a:cs typeface="Inter"/>
                        </a:rPr>
                        <a:t>Under 150 words</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4"/>
                  </a:ext>
                </a:extLst>
              </a:tr>
            </a:tbl>
          </a:graphicData>
        </a:graphic>
      </p:graphicFrame>
      <p:sp>
        <p:nvSpPr>
          <p:cNvPr id="7" name="Standard top bar title">
            <a:extLst>
              <a:ext uri="{FF2B5EF4-FFF2-40B4-BE49-F238E27FC236}">
                <a16:creationId xmlns:a16="http://schemas.microsoft.com/office/drawing/2014/main" id="{C8D6449C-41C2-8885-13AA-96B850D6EED9}"/>
              </a:ext>
            </a:extLst>
          </p:cNvPr>
          <p:cNvSpPr>
            <a:spLocks noGrp="1"/>
          </p:cNvSpPr>
          <p:nvPr/>
        </p:nvSpPr>
        <p:spPr>
          <a:xfrm>
            <a:off x="609600" y="266700"/>
            <a:ext cx="6477000" cy="381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sz="1050" b="0" i="0" u="none" strike="noStrike" kern="1200" cap="none" spc="0" normalizeH="0" baseline="0" noProof="0" dirty="0">
                <a:ln>
                  <a:noFill/>
                </a:ln>
                <a:solidFill>
                  <a:srgbClr val="B4B3AB"/>
                </a:solidFill>
                <a:effectLst/>
                <a:uLnTx/>
                <a:uFillTx/>
                <a:latin typeface="Inter"/>
                <a:ea typeface="Inter"/>
                <a:cs typeface="Inter"/>
              </a:rPr>
              <a:t>AI </a:t>
            </a:r>
            <a:r>
              <a:rPr kumimoji="0" lang="en-US" sz="1050" b="0" i="0" u="none" strike="noStrike" kern="1200" cap="none" spc="0" normalizeH="0" baseline="0" noProof="0" dirty="0">
                <a:ln>
                  <a:noFill/>
                </a:ln>
                <a:solidFill>
                  <a:srgbClr val="B4B3AB"/>
                </a:solidFill>
                <a:effectLst/>
                <a:uLnTx/>
                <a:uFillTx/>
                <a:latin typeface="Inter"/>
                <a:ea typeface="Inter"/>
                <a:cs typeface="Inter"/>
              </a:rPr>
              <a:t>I</a:t>
            </a:r>
            <a:r>
              <a:rPr kumimoji="0" sz="1050" b="0" i="0" u="none" strike="noStrike" kern="1200" cap="none" spc="0" normalizeH="0" baseline="0" noProof="0" dirty="0">
                <a:ln>
                  <a:noFill/>
                </a:ln>
                <a:solidFill>
                  <a:srgbClr val="B4B3AB"/>
                </a:solidFill>
                <a:effectLst/>
                <a:uLnTx/>
                <a:uFillTx/>
                <a:latin typeface="Inter"/>
                <a:ea typeface="Inter"/>
                <a:cs typeface="Inter"/>
              </a:rPr>
              <a:t>n </a:t>
            </a:r>
            <a:r>
              <a:rPr kumimoji="0" lang="en-US" sz="1050" b="0" i="0" u="none" strike="noStrike" kern="1200" cap="none" spc="0" normalizeH="0" baseline="0" noProof="0" dirty="0">
                <a:ln>
                  <a:noFill/>
                </a:ln>
                <a:solidFill>
                  <a:srgbClr val="B4B3AB"/>
                </a:solidFill>
                <a:effectLst/>
                <a:uLnTx/>
                <a:uFillTx/>
                <a:latin typeface="Inter"/>
                <a:ea typeface="Inter"/>
                <a:cs typeface="Inter"/>
              </a:rPr>
              <a:t>Y</a:t>
            </a:r>
            <a:r>
              <a:rPr kumimoji="0" sz="1050" b="0" i="0" u="none" strike="noStrike" kern="1200" cap="none" spc="0" normalizeH="0" baseline="0" noProof="0" dirty="0">
                <a:ln>
                  <a:noFill/>
                </a:ln>
                <a:solidFill>
                  <a:srgbClr val="B4B3AB"/>
                </a:solidFill>
                <a:effectLst/>
                <a:uLnTx/>
                <a:uFillTx/>
                <a:latin typeface="Inter"/>
                <a:ea typeface="Inter"/>
                <a:cs typeface="Inter"/>
              </a:rPr>
              <a:t>our </a:t>
            </a:r>
            <a:r>
              <a:rPr kumimoji="0" lang="en-US" sz="1050" b="0" i="0" u="none" strike="noStrike" kern="1200" cap="none" spc="0" normalizeH="0" baseline="0" noProof="0" dirty="0">
                <a:ln>
                  <a:noFill/>
                </a:ln>
                <a:solidFill>
                  <a:srgbClr val="B4B3AB"/>
                </a:solidFill>
                <a:effectLst/>
                <a:uLnTx/>
                <a:uFillTx/>
                <a:latin typeface="Inter"/>
                <a:ea typeface="Inter"/>
                <a:cs typeface="Inter"/>
              </a:rPr>
              <a:t>P</a:t>
            </a:r>
            <a:r>
              <a:rPr kumimoji="0" sz="1050" b="0" i="0" u="none" strike="noStrike" kern="1200" cap="none" spc="0" normalizeH="0" baseline="0" noProof="0" dirty="0">
                <a:ln>
                  <a:noFill/>
                </a:ln>
                <a:solidFill>
                  <a:srgbClr val="B4B3AB"/>
                </a:solidFill>
                <a:effectLst/>
                <a:uLnTx/>
                <a:uFillTx/>
                <a:latin typeface="Inter"/>
                <a:ea typeface="Inter"/>
                <a:cs typeface="Inter"/>
              </a:rPr>
              <a:t>ractice</a:t>
            </a:r>
          </a:p>
        </p:txBody>
      </p:sp>
      <p:sp>
        <p:nvSpPr>
          <p:cNvPr id="8" name="Standard top bar date">
            <a:extLst>
              <a:ext uri="{FF2B5EF4-FFF2-40B4-BE49-F238E27FC236}">
                <a16:creationId xmlns:a16="http://schemas.microsoft.com/office/drawing/2014/main" id="{7ED4BD28-F162-793F-CC26-B78D0CAF0EB4}"/>
              </a:ext>
            </a:extLst>
          </p:cNvPr>
          <p:cNvSpPr>
            <a:spLocks noGrp="1"/>
          </p:cNvSpPr>
          <p:nvPr/>
        </p:nvSpPr>
        <p:spPr>
          <a:xfrm>
            <a:off x="8001000" y="266700"/>
            <a:ext cx="3028950" cy="381000"/>
          </a:xfrm>
          <a:prstGeom prst="rect">
            <a:avLst/>
          </a:prstGeom>
          <a:noFill/>
          <a:ln w="0">
            <a:noFill/>
          </a:ln>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sz="1050" b="0" i="0" u="none" strike="noStrike" kern="1200" cap="none" spc="0" normalizeH="0" baseline="0" noProof="0" dirty="0">
                <a:ln>
                  <a:noFill/>
                </a:ln>
                <a:solidFill>
                  <a:srgbClr val="B4B3AB"/>
                </a:solidFill>
                <a:effectLst/>
                <a:uLnTx/>
                <a:uFillTx/>
                <a:latin typeface="Inter"/>
                <a:ea typeface="Inter"/>
                <a:cs typeface="Inter"/>
              </a:rPr>
              <a:t>September 2026</a:t>
            </a:r>
            <a:endParaRPr kumimoji="0" lang="en-US" sz="1050" b="0" i="0" u="none" strike="noStrike" kern="1200" cap="none" spc="0" normalizeH="0" baseline="0" noProof="0" dirty="0">
              <a:ln>
                <a:noFill/>
              </a:ln>
              <a:solidFill>
                <a:srgbClr val="B4B3AB"/>
              </a:solidFill>
              <a:effectLst/>
              <a:uLnTx/>
              <a:uFillTx/>
              <a:latin typeface="Inter"/>
              <a:ea typeface="Inter"/>
              <a:cs typeface="Inter"/>
            </a:endParaRPr>
          </a:p>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lang="en-US" sz="1050" b="0" i="0" u="none" strike="noStrike" kern="1200" cap="none" spc="0" normalizeH="0" baseline="0" noProof="0" dirty="0">
                <a:ln>
                  <a:noFill/>
                </a:ln>
                <a:solidFill>
                  <a:srgbClr val="B4B3AB"/>
                </a:solidFill>
                <a:effectLst/>
                <a:uLnTx/>
                <a:uFillTx/>
                <a:latin typeface="Inter"/>
                <a:ea typeface="Inter"/>
                <a:cs typeface="Inter"/>
              </a:rPr>
              <a:t>Financial and Estate Planning</a:t>
            </a:r>
            <a:endParaRPr kumimoji="0" sz="1050" b="0" i="0" u="none" strike="noStrike" kern="1200" cap="none" spc="0" normalizeH="0" baseline="0" noProof="0" dirty="0">
              <a:ln>
                <a:noFill/>
              </a:ln>
              <a:solidFill>
                <a:srgbClr val="B4B3AB"/>
              </a:solidFill>
              <a:effectLst/>
              <a:uLnTx/>
              <a:uFillTx/>
              <a:latin typeface="Inter"/>
              <a:ea typeface="Inter"/>
              <a:cs typeface="Inter"/>
            </a:endParaRPr>
          </a:p>
        </p:txBody>
      </p:sp>
      <p:sp>
        <p:nvSpPr>
          <p:cNvPr id="9" name="Page number">
            <a:extLst>
              <a:ext uri="{FF2B5EF4-FFF2-40B4-BE49-F238E27FC236}">
                <a16:creationId xmlns:a16="http://schemas.microsoft.com/office/drawing/2014/main" id="{28B5D050-FDBE-1D1C-1A25-784168A9A64D}"/>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Courier New"/>
                <a:ea typeface="Courier New"/>
                <a:cs typeface="Courier New"/>
              </a:defRPr>
            </a:pPr>
            <a:r>
              <a:rPr kumimoji="0" sz="1050" b="0" i="0" u="none" strike="noStrike" kern="1200" cap="none" spc="0" normalizeH="0" baseline="0" noProof="0">
                <a:ln>
                  <a:noFill/>
                </a:ln>
                <a:solidFill>
                  <a:srgbClr val="B4B3AB"/>
                </a:solidFill>
                <a:effectLst/>
                <a:uLnTx/>
                <a:uFillTx/>
                <a:latin typeface="Courier New"/>
                <a:ea typeface="Courier New"/>
                <a:cs typeface="Courier New"/>
              </a:rPr>
              <a:t>29</a:t>
            </a:r>
          </a:p>
        </p:txBody>
      </p:sp>
      <p:sp>
        <p:nvSpPr>
          <p:cNvPr id="10" name="Header divider">
            <a:extLst>
              <a:ext uri="{FF2B5EF4-FFF2-40B4-BE49-F238E27FC236}">
                <a16:creationId xmlns:a16="http://schemas.microsoft.com/office/drawing/2014/main" id="{BC6C751B-DA91-8A97-3AE3-021AE3137A7B}"/>
              </a:ext>
            </a:extLst>
          </p:cNvPr>
          <p:cNvSpPr>
            <a:spLocks noGrp="1"/>
          </p:cNvSpPr>
          <p:nvPr/>
        </p:nvSpPr>
        <p:spPr>
          <a:xfrm>
            <a:off x="609600" y="762000"/>
            <a:ext cx="11049000" cy="23813"/>
          </a:xfrm>
          <a:prstGeom prst="rect">
            <a:avLst/>
          </a:prstGeom>
          <a:solidFill>
            <a:srgbClr val="B4B3AB"/>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2486077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591343-F4F5-4EB6-9161-A33A971B23CF}"/>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925" b="1">
                <a:solidFill>
                  <a:srgbClr val="F4F1E9"/>
                </a:solidFill>
                <a:latin typeface="Inter"/>
                <a:ea typeface="Inter"/>
                <a:cs typeface="Inter"/>
              </a:defRPr>
            </a:pPr>
            <a:r>
              <a:rPr sz="5925" b="1">
                <a:solidFill>
                  <a:srgbClr val="F4F1E9"/>
                </a:solidFill>
                <a:latin typeface="Inter"/>
                <a:ea typeface="Inter"/>
                <a:cs typeface="Inter"/>
              </a:rPr>
              <a:t>What is missing?</a:t>
            </a:r>
          </a:p>
        </p:txBody>
      </p:sp>
      <p:sp>
        <p:nvSpPr>
          <p:cNvPr id="3" name="Rectangle 2">
            <a:extLst>
              <a:ext uri="{FF2B5EF4-FFF2-40B4-BE49-F238E27FC236}">
                <a16:creationId xmlns:a16="http://schemas.microsoft.com/office/drawing/2014/main" id="{75781B87-E5E0-4A51-B9BF-AB4B0DAB40D0}"/>
              </a:ext>
            </a:extLst>
          </p:cNvPr>
          <p:cNvSpPr>
            <a:spLocks noGrp="1"/>
          </p:cNvSpPr>
          <p:nvPr/>
        </p:nvSpPr>
        <p:spPr>
          <a:xfrm>
            <a:off x="666750" y="2657475"/>
            <a:ext cx="10668000" cy="1619250"/>
          </a:xfrm>
          <a:prstGeom prst="rect">
            <a:avLst/>
          </a:prstGeom>
          <a:noFill/>
          <a:ln w="0">
            <a:noFill/>
          </a:ln>
        </p:spPr>
        <p:txBody>
          <a:bodyPr wrap="square" lIns="0" tIns="0" rIns="0" bIns="0" anchor="t">
            <a:noAutofit/>
          </a:bodyPr>
          <a:lstStyle/>
          <a:p>
            <a:pPr algn="l">
              <a:defRPr sz="6000" b="0">
                <a:solidFill>
                  <a:srgbClr val="F4F1E9"/>
                </a:solidFill>
                <a:latin typeface="Baskerville"/>
                <a:ea typeface="Baskerville"/>
                <a:cs typeface="Baskerville"/>
              </a:defRPr>
            </a:pPr>
            <a:r>
              <a:rPr sz="6000" b="0">
                <a:solidFill>
                  <a:srgbClr val="F4F1E9"/>
                </a:solidFill>
                <a:latin typeface="Baskerville"/>
                <a:ea typeface="Baskerville"/>
                <a:cs typeface="Baskerville"/>
              </a:rPr>
              <a:t>“What would you need</a:t>
            </a:r>
          </a:p>
          <a:p>
            <a:pPr algn="l">
              <a:defRPr sz="6000" b="0">
                <a:solidFill>
                  <a:srgbClr val="F4F1E9"/>
                </a:solidFill>
                <a:latin typeface="Baskerville"/>
                <a:ea typeface="Baskerville"/>
                <a:cs typeface="Baskerville"/>
              </a:defRPr>
            </a:pPr>
            <a:r>
              <a:rPr sz="6000" b="0">
                <a:solidFill>
                  <a:srgbClr val="F4F1E9"/>
                </a:solidFill>
                <a:latin typeface="Baskerville"/>
                <a:ea typeface="Baskerville"/>
                <a:cs typeface="Baskerville"/>
              </a:rPr>
              <a:t>to know first?”</a:t>
            </a:r>
          </a:p>
        </p:txBody>
      </p:sp>
      <p:sp>
        <p:nvSpPr>
          <p:cNvPr id="4" name="Rectangle 3">
            <a:extLst>
              <a:ext uri="{FF2B5EF4-FFF2-40B4-BE49-F238E27FC236}">
                <a16:creationId xmlns:a16="http://schemas.microsoft.com/office/drawing/2014/main" id="{07661A30-0D9E-43C2-8C36-D0103F5A6B48}"/>
              </a:ext>
            </a:extLst>
          </p:cNvPr>
          <p:cNvSpPr>
            <a:spLocks noGrp="1"/>
          </p:cNvSpPr>
          <p:nvPr/>
        </p:nvSpPr>
        <p:spPr>
          <a:xfrm>
            <a:off x="704850" y="4991100"/>
            <a:ext cx="10572750" cy="857250"/>
          </a:xfrm>
          <a:prstGeom prst="rect">
            <a:avLst/>
          </a:prstGeom>
          <a:noFill/>
          <a:ln w="0">
            <a:noFill/>
          </a:ln>
        </p:spPr>
        <p:txBody>
          <a:bodyPr wrap="square" lIns="0" tIns="0" rIns="0" bIns="0" anchor="t">
            <a:noAutofit/>
          </a:bodyPr>
          <a:lstStyle/>
          <a:p>
            <a:pPr algn="l">
              <a:defRPr sz="3000" b="0">
                <a:solidFill>
                  <a:srgbClr val="F47762"/>
                </a:solidFill>
                <a:latin typeface="Inter"/>
                <a:ea typeface="Inter"/>
                <a:cs typeface="Inter"/>
              </a:defRPr>
            </a:pPr>
            <a:r>
              <a:rPr sz="3000" b="0" dirty="0">
                <a:solidFill>
                  <a:srgbClr val="43D5C7"/>
                </a:solidFill>
                <a:latin typeface="Inter"/>
                <a:ea typeface="Inter"/>
                <a:cs typeface="Inter"/>
              </a:rPr>
              <a:t>Ask me three questions and wait.</a:t>
            </a:r>
          </a:p>
        </p:txBody>
      </p:sp>
      <p:sp>
        <p:nvSpPr>
          <p:cNvPr id="5"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6"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7" name="Page number">
            <a:extLst>
              <a:ext uri="{FF2B5EF4-FFF2-40B4-BE49-F238E27FC236}">
                <a16:creationId xmlns:a16="http://schemas.microsoft.com/office/drawing/2014/main" id="{A97E8F52-34BA-4B71-80A7-5223D544F87B}"/>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31</a:t>
            </a:r>
          </a:p>
        </p:txBody>
      </p:sp>
      <p:sp>
        <p:nvSpPr>
          <p:cNvPr id="8"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354210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274846-4288-4A59-8228-776DE118FF36}"/>
              </a:ext>
            </a:extLst>
          </p:cNvPr>
          <p:cNvSpPr>
            <a:spLocks noGrp="1"/>
          </p:cNvSpPr>
          <p:nvPr/>
        </p:nvSpPr>
        <p:spPr>
          <a:xfrm>
            <a:off x="609600" y="1057275"/>
            <a:ext cx="10972800" cy="1524000"/>
          </a:xfrm>
          <a:prstGeom prst="rect">
            <a:avLst/>
          </a:prstGeom>
          <a:noFill/>
          <a:ln w="0">
            <a:noFill/>
          </a:ln>
        </p:spPr>
        <p:txBody>
          <a:bodyPr wrap="square" lIns="0" tIns="0" rIns="0" bIns="0" anchor="t">
            <a:noAutofit/>
          </a:bodyPr>
          <a:lstStyle/>
          <a:p>
            <a:pPr algn="l">
              <a:defRPr sz="8400" b="1">
                <a:solidFill>
                  <a:srgbClr val="F4F1E9"/>
                </a:solidFill>
                <a:latin typeface="Inter"/>
                <a:ea typeface="Inter"/>
                <a:cs typeface="Inter"/>
              </a:defRPr>
            </a:pPr>
            <a:r>
              <a:rPr sz="8400" b="1">
                <a:solidFill>
                  <a:srgbClr val="F4F1E9"/>
                </a:solidFill>
                <a:latin typeface="Inter"/>
                <a:ea typeface="Inter"/>
                <a:cs typeface="Inter"/>
              </a:rPr>
              <a:t>What changed?</a:t>
            </a:r>
          </a:p>
        </p:txBody>
      </p:sp>
      <p:sp>
        <p:nvSpPr>
          <p:cNvPr id="3" name="Rectangle 2">
            <a:extLst>
              <a:ext uri="{FF2B5EF4-FFF2-40B4-BE49-F238E27FC236}">
                <a16:creationId xmlns:a16="http://schemas.microsoft.com/office/drawing/2014/main" id="{4981E71B-AFFE-4251-97C0-09DE25B799C9}"/>
              </a:ext>
            </a:extLst>
          </p:cNvPr>
          <p:cNvSpPr>
            <a:spLocks noGrp="1"/>
          </p:cNvSpPr>
          <p:nvPr/>
        </p:nvSpPr>
        <p:spPr>
          <a:xfrm>
            <a:off x="695325" y="2828925"/>
            <a:ext cx="10668000" cy="895350"/>
          </a:xfrm>
          <a:prstGeom prst="rect">
            <a:avLst/>
          </a:prstGeom>
          <a:noFill/>
          <a:ln w="0">
            <a:noFill/>
          </a:ln>
        </p:spPr>
        <p:txBody>
          <a:bodyPr wrap="square" lIns="0" tIns="0" rIns="0" bIns="0" anchor="t">
            <a:noAutofit/>
          </a:bodyPr>
          <a:lstStyle/>
          <a:p>
            <a:pPr algn="l">
              <a:defRPr sz="3075" b="0">
                <a:solidFill>
                  <a:srgbClr val="F4F1E9"/>
                </a:solidFill>
                <a:latin typeface="Inter"/>
                <a:ea typeface="Inter"/>
                <a:cs typeface="Inter"/>
              </a:defRPr>
            </a:pPr>
            <a:r>
              <a:rPr sz="3075" b="0">
                <a:solidFill>
                  <a:srgbClr val="F4F1E9"/>
                </a:solidFill>
                <a:latin typeface="Inter"/>
                <a:ea typeface="Inter"/>
                <a:cs typeface="Inter"/>
              </a:rPr>
              <a:t>What became more useful?</a:t>
            </a:r>
          </a:p>
        </p:txBody>
      </p:sp>
      <p:sp>
        <p:nvSpPr>
          <p:cNvPr id="4" name="Rectangle 3">
            <a:extLst>
              <a:ext uri="{FF2B5EF4-FFF2-40B4-BE49-F238E27FC236}">
                <a16:creationId xmlns:a16="http://schemas.microsoft.com/office/drawing/2014/main" id="{DEDABA3F-315B-4A6E-B21C-B7854B234FE9}"/>
              </a:ext>
            </a:extLst>
          </p:cNvPr>
          <p:cNvSpPr>
            <a:spLocks noGrp="1"/>
          </p:cNvSpPr>
          <p:nvPr/>
        </p:nvSpPr>
        <p:spPr>
          <a:xfrm>
            <a:off x="695325" y="3943350"/>
            <a:ext cx="10668000" cy="895350"/>
          </a:xfrm>
          <a:prstGeom prst="rect">
            <a:avLst/>
          </a:prstGeom>
          <a:noFill/>
          <a:ln w="0">
            <a:noFill/>
          </a:ln>
        </p:spPr>
        <p:txBody>
          <a:bodyPr wrap="square" lIns="0" tIns="0" rIns="0" bIns="0" anchor="t">
            <a:noAutofit/>
          </a:bodyPr>
          <a:lstStyle/>
          <a:p>
            <a:pPr algn="l">
              <a:defRPr sz="3075" b="0">
                <a:solidFill>
                  <a:srgbClr val="F4F1E9"/>
                </a:solidFill>
                <a:latin typeface="Inter"/>
                <a:ea typeface="Inter"/>
                <a:cs typeface="Inter"/>
              </a:defRPr>
            </a:pPr>
            <a:r>
              <a:rPr sz="3075" b="0">
                <a:solidFill>
                  <a:srgbClr val="F4F1E9"/>
                </a:solidFill>
                <a:latin typeface="Inter"/>
                <a:ea typeface="Inter"/>
                <a:cs typeface="Inter"/>
              </a:rPr>
              <a:t>What still needs checking?</a:t>
            </a:r>
          </a:p>
        </p:txBody>
      </p:sp>
      <p:sp>
        <p:nvSpPr>
          <p:cNvPr id="5" name="Rectangle 4">
            <a:extLst>
              <a:ext uri="{FF2B5EF4-FFF2-40B4-BE49-F238E27FC236}">
                <a16:creationId xmlns:a16="http://schemas.microsoft.com/office/drawing/2014/main" id="{CCAF05CC-2DE9-408F-AAB5-06D3F5117100}"/>
              </a:ext>
            </a:extLst>
          </p:cNvPr>
          <p:cNvSpPr>
            <a:spLocks noGrp="1"/>
          </p:cNvSpPr>
          <p:nvPr/>
        </p:nvSpPr>
        <p:spPr>
          <a:xfrm>
            <a:off x="695325" y="5057775"/>
            <a:ext cx="10668000" cy="895350"/>
          </a:xfrm>
          <a:prstGeom prst="rect">
            <a:avLst/>
          </a:prstGeom>
          <a:noFill/>
          <a:ln w="0">
            <a:noFill/>
          </a:ln>
        </p:spPr>
        <p:txBody>
          <a:bodyPr wrap="square" lIns="0" tIns="0" rIns="0" bIns="0" anchor="t">
            <a:noAutofit/>
          </a:bodyPr>
          <a:lstStyle/>
          <a:p>
            <a:pPr algn="l">
              <a:defRPr sz="3075" b="0">
                <a:solidFill>
                  <a:srgbClr val="F47762"/>
                </a:solidFill>
                <a:latin typeface="Inter"/>
                <a:ea typeface="Inter"/>
                <a:cs typeface="Inter"/>
              </a:defRPr>
            </a:pPr>
            <a:r>
              <a:rPr sz="3075" b="0" dirty="0">
                <a:solidFill>
                  <a:srgbClr val="43D5C7"/>
                </a:solidFill>
                <a:latin typeface="Inter"/>
                <a:ea typeface="Inter"/>
                <a:cs typeface="Inter"/>
              </a:rPr>
              <a:t>Where would this help in your work?</a:t>
            </a:r>
          </a:p>
        </p:txBody>
      </p:sp>
      <p:sp>
        <p:nvSpPr>
          <p:cNvPr id="6"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7"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8" name="Page number">
            <a:extLst>
              <a:ext uri="{FF2B5EF4-FFF2-40B4-BE49-F238E27FC236}">
                <a16:creationId xmlns:a16="http://schemas.microsoft.com/office/drawing/2014/main" id="{BFDBCF8C-852A-455F-99D0-0DBF384F25EA}"/>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a:solidFill>
                  <a:srgbClr val="B4B3AB"/>
                </a:solidFill>
                <a:latin typeface="Courier New"/>
                <a:ea typeface="Courier New"/>
                <a:cs typeface="Courier New"/>
              </a:rPr>
              <a:t>32</a:t>
            </a:r>
          </a:p>
        </p:txBody>
      </p:sp>
      <p:sp>
        <p:nvSpPr>
          <p:cNvPr id="9"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234826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a:extLst>
            <a:ext uri="{FF2B5EF4-FFF2-40B4-BE49-F238E27FC236}">
              <a16:creationId xmlns:a16="http://schemas.microsoft.com/office/drawing/2014/main" id="{DF1A954D-14B1-BDCD-7940-9D46A8CAB4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FA631D-B5D4-E691-788E-DB984A24CD12}"/>
              </a:ext>
            </a:extLst>
          </p:cNvPr>
          <p:cNvSpPr>
            <a:spLocks noGrp="1"/>
          </p:cNvSpPr>
          <p:nvPr/>
        </p:nvSpPr>
        <p:spPr>
          <a:xfrm>
            <a:off x="609600" y="1057275"/>
            <a:ext cx="10972800" cy="1524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400" b="1">
                <a:solidFill>
                  <a:srgbClr val="F4F1E9"/>
                </a:solidFill>
                <a:latin typeface="Inter"/>
                <a:ea typeface="Inter"/>
                <a:cs typeface="Inter"/>
              </a:defRPr>
            </a:pPr>
            <a:r>
              <a:rPr kumimoji="0" lang="en-US" sz="8400" b="1" i="0" u="none" strike="noStrike" kern="1200" cap="none" spc="0" normalizeH="0" baseline="0" noProof="0" dirty="0">
                <a:ln>
                  <a:noFill/>
                </a:ln>
                <a:solidFill>
                  <a:srgbClr val="F4F1E9"/>
                </a:solidFill>
                <a:effectLst/>
                <a:uLnTx/>
                <a:uFillTx/>
                <a:latin typeface="Inter"/>
                <a:ea typeface="Inter"/>
                <a:cs typeface="Inter"/>
              </a:rPr>
              <a:t>Questions?</a:t>
            </a:r>
            <a:endParaRPr kumimoji="0" sz="8400" b="1" i="0" u="none" strike="noStrike" kern="1200" cap="none" spc="0" normalizeH="0" baseline="0" noProof="0" dirty="0">
              <a:ln>
                <a:noFill/>
              </a:ln>
              <a:solidFill>
                <a:srgbClr val="F4F1E9"/>
              </a:solidFill>
              <a:effectLst/>
              <a:uLnTx/>
              <a:uFillTx/>
              <a:latin typeface="Inter"/>
              <a:ea typeface="Inter"/>
              <a:cs typeface="Inter"/>
            </a:endParaRPr>
          </a:p>
        </p:txBody>
      </p:sp>
      <p:sp>
        <p:nvSpPr>
          <p:cNvPr id="3" name="Rectangle 2">
            <a:extLst>
              <a:ext uri="{FF2B5EF4-FFF2-40B4-BE49-F238E27FC236}">
                <a16:creationId xmlns:a16="http://schemas.microsoft.com/office/drawing/2014/main" id="{58416F7B-FCAB-8F00-ECCA-AC7B62E16B01}"/>
              </a:ext>
            </a:extLst>
          </p:cNvPr>
          <p:cNvSpPr>
            <a:spLocks noGrp="1"/>
          </p:cNvSpPr>
          <p:nvPr/>
        </p:nvSpPr>
        <p:spPr>
          <a:xfrm>
            <a:off x="695325" y="2828925"/>
            <a:ext cx="10668000" cy="8953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F1E9"/>
                </a:solidFill>
                <a:latin typeface="Inter"/>
                <a:ea typeface="Inter"/>
                <a:cs typeface="Inter"/>
              </a:defRPr>
            </a:pPr>
            <a:r>
              <a:rPr kumimoji="0" lang="en-US" sz="3075" b="0" i="0" u="none" strike="noStrike" kern="1200" cap="none" spc="0" normalizeH="0" baseline="0" noProof="0" dirty="0">
                <a:ln>
                  <a:noFill/>
                </a:ln>
                <a:solidFill>
                  <a:srgbClr val="F4F1E9"/>
                </a:solidFill>
                <a:effectLst/>
                <a:uLnTx/>
                <a:uFillTx/>
                <a:latin typeface="Inter"/>
                <a:ea typeface="Inter"/>
                <a:cs typeface="Inter"/>
              </a:rPr>
              <a:t>Download the slides: </a:t>
            </a:r>
            <a:r>
              <a:rPr kumimoji="0" lang="en-US" sz="3075" b="0" i="0" u="none" strike="noStrike" kern="1200" cap="none" spc="0" normalizeH="0" baseline="0" noProof="0" dirty="0">
                <a:ln>
                  <a:noFill/>
                </a:ln>
                <a:solidFill>
                  <a:srgbClr val="43D5C7"/>
                </a:solidFill>
                <a:effectLst/>
                <a:uLnTx/>
                <a:uFillTx/>
                <a:latin typeface="Inter"/>
                <a:ea typeface="Inter"/>
                <a:cs typeface="Inter"/>
              </a:rPr>
              <a:t>jfprojects.dev</a:t>
            </a:r>
          </a:p>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F1E9"/>
                </a:solidFill>
                <a:latin typeface="Inter"/>
                <a:ea typeface="Inter"/>
                <a:cs typeface="Inter"/>
              </a:defRPr>
            </a:pPr>
            <a:r>
              <a:rPr lang="en-US" sz="3075" dirty="0">
                <a:solidFill>
                  <a:srgbClr val="F4F1E9"/>
                </a:solidFill>
                <a:latin typeface="Inter"/>
                <a:ea typeface="Inter"/>
              </a:rPr>
              <a:t>Email: </a:t>
            </a:r>
            <a:r>
              <a:rPr lang="en-US" sz="2800" dirty="0">
                <a:solidFill>
                  <a:srgbClr val="43D5C7"/>
                </a:solidFill>
                <a:latin typeface="Inter"/>
                <a:ea typeface="Inter"/>
                <a:hlinkClick r:id="rId3">
                  <a:extLst>
                    <a:ext uri="{A12FA001-AC4F-418D-AE19-62706E023703}">
                      <ahyp:hlinkClr xmlns:ahyp="http://schemas.microsoft.com/office/drawing/2018/hyperlinkcolor" val="tx"/>
                    </a:ext>
                  </a:extLst>
                </a:hlinkClick>
              </a:rPr>
              <a:t>jackbfrancis@gmail.com</a:t>
            </a:r>
            <a:r>
              <a:rPr lang="en-US" sz="2800" dirty="0">
                <a:solidFill>
                  <a:srgbClr val="43D5C7"/>
                </a:solidFill>
                <a:latin typeface="Inter"/>
                <a:ea typeface="Inter"/>
              </a:rPr>
              <a:t>, </a:t>
            </a:r>
            <a:r>
              <a:rPr lang="en-US" sz="2800" dirty="0" err="1">
                <a:solidFill>
                  <a:srgbClr val="43D5C7"/>
                </a:solidFill>
                <a:latin typeface="Inter"/>
                <a:ea typeface="Inter"/>
              </a:rPr>
              <a:t>jack.francis@aihuntsville.org</a:t>
            </a:r>
            <a:endParaRPr lang="en-US" sz="2800" dirty="0">
              <a:solidFill>
                <a:srgbClr val="43D5C7"/>
              </a:solidFill>
              <a:latin typeface="Inter"/>
              <a:ea typeface="Inter"/>
            </a:endParaRPr>
          </a:p>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F1E9"/>
                </a:solidFill>
                <a:latin typeface="Inter"/>
                <a:ea typeface="Inter"/>
                <a:cs typeface="Inter"/>
              </a:defRPr>
            </a:pPr>
            <a:endParaRPr lang="en-US" sz="3075" dirty="0">
              <a:solidFill>
                <a:srgbClr val="F4F1E9"/>
              </a:solidFill>
              <a:latin typeface="Inter"/>
              <a:ea typeface="Inter"/>
            </a:endParaRPr>
          </a:p>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F1E9"/>
                </a:solidFill>
                <a:latin typeface="Inter"/>
                <a:ea typeface="Inter"/>
                <a:cs typeface="Inter"/>
              </a:defRPr>
            </a:pPr>
            <a:r>
              <a:rPr lang="en-US" sz="3075" dirty="0">
                <a:solidFill>
                  <a:srgbClr val="F4F1E9"/>
                </a:solidFill>
                <a:latin typeface="Inter"/>
                <a:ea typeface="Inter"/>
              </a:rPr>
              <a:t>If you’re interested in the AI Use Policy developed by AI Huntsville, please </a:t>
            </a:r>
            <a:r>
              <a:rPr lang="en-US" sz="3075" dirty="0">
                <a:solidFill>
                  <a:srgbClr val="43D5C7"/>
                </a:solidFill>
                <a:latin typeface="Inter"/>
                <a:ea typeface="Inter"/>
              </a:rPr>
              <a:t>email</a:t>
            </a:r>
            <a:r>
              <a:rPr lang="en-US" sz="3075" dirty="0">
                <a:solidFill>
                  <a:srgbClr val="F4F1E9"/>
                </a:solidFill>
                <a:latin typeface="Inter"/>
                <a:ea typeface="Inter"/>
              </a:rPr>
              <a:t> me!</a:t>
            </a:r>
            <a:endParaRPr sz="3075" dirty="0">
              <a:solidFill>
                <a:srgbClr val="F4F1E9"/>
              </a:solidFill>
              <a:latin typeface="Inter"/>
              <a:ea typeface="Inter"/>
            </a:endParaRPr>
          </a:p>
        </p:txBody>
      </p:sp>
      <p:sp>
        <p:nvSpPr>
          <p:cNvPr id="4" name="Rectangle 3">
            <a:extLst>
              <a:ext uri="{FF2B5EF4-FFF2-40B4-BE49-F238E27FC236}">
                <a16:creationId xmlns:a16="http://schemas.microsoft.com/office/drawing/2014/main" id="{DE588A68-1F25-ABEE-7DFC-C193CB4100C0}"/>
              </a:ext>
            </a:extLst>
          </p:cNvPr>
          <p:cNvSpPr>
            <a:spLocks noGrp="1"/>
          </p:cNvSpPr>
          <p:nvPr/>
        </p:nvSpPr>
        <p:spPr>
          <a:xfrm>
            <a:off x="695325" y="3943350"/>
            <a:ext cx="10668000" cy="8953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F1E9"/>
                </a:solidFill>
                <a:latin typeface="Inter"/>
                <a:ea typeface="Inter"/>
                <a:cs typeface="Inter"/>
              </a:defRPr>
            </a:pPr>
            <a:endParaRPr kumimoji="0" sz="3075" b="0" i="0" u="none" strike="noStrike" kern="1200" cap="none" spc="0" normalizeH="0" baseline="0" noProof="0" dirty="0">
              <a:ln>
                <a:noFill/>
              </a:ln>
              <a:solidFill>
                <a:srgbClr val="F4F1E9"/>
              </a:solidFill>
              <a:effectLst/>
              <a:uLnTx/>
              <a:uFillTx/>
              <a:latin typeface="Inter"/>
              <a:ea typeface="Inter"/>
              <a:cs typeface="Inter"/>
            </a:endParaRPr>
          </a:p>
        </p:txBody>
      </p:sp>
      <p:sp>
        <p:nvSpPr>
          <p:cNvPr id="5" name="Rectangle 4">
            <a:extLst>
              <a:ext uri="{FF2B5EF4-FFF2-40B4-BE49-F238E27FC236}">
                <a16:creationId xmlns:a16="http://schemas.microsoft.com/office/drawing/2014/main" id="{E5882A82-2309-C606-F7AD-3F67BD658D8A}"/>
              </a:ext>
            </a:extLst>
          </p:cNvPr>
          <p:cNvSpPr>
            <a:spLocks noGrp="1"/>
          </p:cNvSpPr>
          <p:nvPr/>
        </p:nvSpPr>
        <p:spPr>
          <a:xfrm>
            <a:off x="695325" y="5057775"/>
            <a:ext cx="10668000" cy="8953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075" b="0">
                <a:solidFill>
                  <a:srgbClr val="F47762"/>
                </a:solidFill>
                <a:latin typeface="Inter"/>
                <a:ea typeface="Inter"/>
                <a:cs typeface="Inter"/>
              </a:defRPr>
            </a:pPr>
            <a:endParaRPr kumimoji="0" sz="3075" b="0" i="0" u="none" strike="noStrike" kern="1200" cap="none" spc="0" normalizeH="0" baseline="0" noProof="0" dirty="0">
              <a:ln>
                <a:noFill/>
              </a:ln>
              <a:solidFill>
                <a:srgbClr val="43D5C7"/>
              </a:solidFill>
              <a:effectLst/>
              <a:uLnTx/>
              <a:uFillTx/>
              <a:latin typeface="Inter"/>
              <a:ea typeface="Inter"/>
              <a:cs typeface="Inter"/>
            </a:endParaRPr>
          </a:p>
        </p:txBody>
      </p:sp>
      <p:sp>
        <p:nvSpPr>
          <p:cNvPr id="6" name="Standard top bar title">
            <a:extLst>
              <a:ext uri="{FF2B5EF4-FFF2-40B4-BE49-F238E27FC236}">
                <a16:creationId xmlns:a16="http://schemas.microsoft.com/office/drawing/2014/main" id="{AF9520BD-CE63-838D-A7CD-07C91D80CEFD}"/>
              </a:ext>
            </a:extLst>
          </p:cNvPr>
          <p:cNvSpPr>
            <a:spLocks noGrp="1"/>
          </p:cNvSpPr>
          <p:nvPr/>
        </p:nvSpPr>
        <p:spPr>
          <a:xfrm>
            <a:off x="609600" y="266700"/>
            <a:ext cx="6477000" cy="381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sz="1050" b="0" i="0" u="none" strike="noStrike" kern="1200" cap="none" spc="0" normalizeH="0" baseline="0" noProof="0" dirty="0">
                <a:ln>
                  <a:noFill/>
                </a:ln>
                <a:solidFill>
                  <a:srgbClr val="B4B3AB"/>
                </a:solidFill>
                <a:effectLst/>
                <a:uLnTx/>
                <a:uFillTx/>
                <a:latin typeface="Inter"/>
                <a:ea typeface="Inter"/>
                <a:cs typeface="Inter"/>
              </a:rPr>
              <a:t>AI </a:t>
            </a:r>
            <a:r>
              <a:rPr kumimoji="0" lang="en-US" sz="1050" b="0" i="0" u="none" strike="noStrike" kern="1200" cap="none" spc="0" normalizeH="0" baseline="0" noProof="0" dirty="0">
                <a:ln>
                  <a:noFill/>
                </a:ln>
                <a:solidFill>
                  <a:srgbClr val="B4B3AB"/>
                </a:solidFill>
                <a:effectLst/>
                <a:uLnTx/>
                <a:uFillTx/>
                <a:latin typeface="Inter"/>
                <a:ea typeface="Inter"/>
                <a:cs typeface="Inter"/>
              </a:rPr>
              <a:t>I</a:t>
            </a:r>
            <a:r>
              <a:rPr kumimoji="0" sz="1050" b="0" i="0" u="none" strike="noStrike" kern="1200" cap="none" spc="0" normalizeH="0" baseline="0" noProof="0" dirty="0">
                <a:ln>
                  <a:noFill/>
                </a:ln>
                <a:solidFill>
                  <a:srgbClr val="B4B3AB"/>
                </a:solidFill>
                <a:effectLst/>
                <a:uLnTx/>
                <a:uFillTx/>
                <a:latin typeface="Inter"/>
                <a:ea typeface="Inter"/>
                <a:cs typeface="Inter"/>
              </a:rPr>
              <a:t>n </a:t>
            </a:r>
            <a:r>
              <a:rPr kumimoji="0" lang="en-US" sz="1050" b="0" i="0" u="none" strike="noStrike" kern="1200" cap="none" spc="0" normalizeH="0" baseline="0" noProof="0" dirty="0">
                <a:ln>
                  <a:noFill/>
                </a:ln>
                <a:solidFill>
                  <a:srgbClr val="B4B3AB"/>
                </a:solidFill>
                <a:effectLst/>
                <a:uLnTx/>
                <a:uFillTx/>
                <a:latin typeface="Inter"/>
                <a:ea typeface="Inter"/>
                <a:cs typeface="Inter"/>
              </a:rPr>
              <a:t>Y</a:t>
            </a:r>
            <a:r>
              <a:rPr kumimoji="0" sz="1050" b="0" i="0" u="none" strike="noStrike" kern="1200" cap="none" spc="0" normalizeH="0" baseline="0" noProof="0" dirty="0">
                <a:ln>
                  <a:noFill/>
                </a:ln>
                <a:solidFill>
                  <a:srgbClr val="B4B3AB"/>
                </a:solidFill>
                <a:effectLst/>
                <a:uLnTx/>
                <a:uFillTx/>
                <a:latin typeface="Inter"/>
                <a:ea typeface="Inter"/>
                <a:cs typeface="Inter"/>
              </a:rPr>
              <a:t>our </a:t>
            </a:r>
            <a:r>
              <a:rPr kumimoji="0" lang="en-US" sz="1050" b="0" i="0" u="none" strike="noStrike" kern="1200" cap="none" spc="0" normalizeH="0" baseline="0" noProof="0" dirty="0">
                <a:ln>
                  <a:noFill/>
                </a:ln>
                <a:solidFill>
                  <a:srgbClr val="B4B3AB"/>
                </a:solidFill>
                <a:effectLst/>
                <a:uLnTx/>
                <a:uFillTx/>
                <a:latin typeface="Inter"/>
                <a:ea typeface="Inter"/>
                <a:cs typeface="Inter"/>
              </a:rPr>
              <a:t>P</a:t>
            </a:r>
            <a:r>
              <a:rPr kumimoji="0" sz="1050" b="0" i="0" u="none" strike="noStrike" kern="1200" cap="none" spc="0" normalizeH="0" baseline="0" noProof="0" dirty="0">
                <a:ln>
                  <a:noFill/>
                </a:ln>
                <a:solidFill>
                  <a:srgbClr val="B4B3AB"/>
                </a:solidFill>
                <a:effectLst/>
                <a:uLnTx/>
                <a:uFillTx/>
                <a:latin typeface="Inter"/>
                <a:ea typeface="Inter"/>
                <a:cs typeface="Inter"/>
              </a:rPr>
              <a:t>ractice</a:t>
            </a:r>
          </a:p>
        </p:txBody>
      </p:sp>
      <p:sp>
        <p:nvSpPr>
          <p:cNvPr id="7" name="Standard top bar date">
            <a:extLst>
              <a:ext uri="{FF2B5EF4-FFF2-40B4-BE49-F238E27FC236}">
                <a16:creationId xmlns:a16="http://schemas.microsoft.com/office/drawing/2014/main" id="{1152A608-F23E-5DE2-5BB0-286227E98437}"/>
              </a:ext>
            </a:extLst>
          </p:cNvPr>
          <p:cNvSpPr>
            <a:spLocks noGrp="1"/>
          </p:cNvSpPr>
          <p:nvPr/>
        </p:nvSpPr>
        <p:spPr>
          <a:xfrm>
            <a:off x="8001000" y="266700"/>
            <a:ext cx="3028950" cy="381000"/>
          </a:xfrm>
          <a:prstGeom prst="rect">
            <a:avLst/>
          </a:prstGeom>
          <a:noFill/>
          <a:ln w="0">
            <a:noFill/>
          </a:ln>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sz="1050" b="0" i="0" u="none" strike="noStrike" kern="1200" cap="none" spc="0" normalizeH="0" baseline="0" noProof="0" dirty="0">
                <a:ln>
                  <a:noFill/>
                </a:ln>
                <a:solidFill>
                  <a:srgbClr val="B4B3AB"/>
                </a:solidFill>
                <a:effectLst/>
                <a:uLnTx/>
                <a:uFillTx/>
                <a:latin typeface="Inter"/>
                <a:ea typeface="Inter"/>
                <a:cs typeface="Inter"/>
              </a:rPr>
              <a:t>September 2026</a:t>
            </a:r>
            <a:endParaRPr kumimoji="0" lang="en-US" sz="1050" b="0" i="0" u="none" strike="noStrike" kern="1200" cap="none" spc="0" normalizeH="0" baseline="0" noProof="0" dirty="0">
              <a:ln>
                <a:noFill/>
              </a:ln>
              <a:solidFill>
                <a:srgbClr val="B4B3AB"/>
              </a:solidFill>
              <a:effectLst/>
              <a:uLnTx/>
              <a:uFillTx/>
              <a:latin typeface="Inter"/>
              <a:ea typeface="Inter"/>
              <a:cs typeface="Inter"/>
            </a:endParaRPr>
          </a:p>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Inter"/>
                <a:ea typeface="Inter"/>
                <a:cs typeface="Inter"/>
              </a:defRPr>
            </a:pPr>
            <a:r>
              <a:rPr kumimoji="0" lang="en-US" sz="1050" b="0" i="0" u="none" strike="noStrike" kern="1200" cap="none" spc="0" normalizeH="0" baseline="0" noProof="0" dirty="0">
                <a:ln>
                  <a:noFill/>
                </a:ln>
                <a:solidFill>
                  <a:srgbClr val="B4B3AB"/>
                </a:solidFill>
                <a:effectLst/>
                <a:uLnTx/>
                <a:uFillTx/>
                <a:latin typeface="Inter"/>
                <a:ea typeface="Inter"/>
                <a:cs typeface="Inter"/>
              </a:rPr>
              <a:t>Financial and Estate Planning</a:t>
            </a:r>
            <a:endParaRPr kumimoji="0" sz="1050" b="0" i="0" u="none" strike="noStrike" kern="1200" cap="none" spc="0" normalizeH="0" baseline="0" noProof="0" dirty="0">
              <a:ln>
                <a:noFill/>
              </a:ln>
              <a:solidFill>
                <a:srgbClr val="B4B3AB"/>
              </a:solidFill>
              <a:effectLst/>
              <a:uLnTx/>
              <a:uFillTx/>
              <a:latin typeface="Inter"/>
              <a:ea typeface="Inter"/>
              <a:cs typeface="Inter"/>
            </a:endParaRPr>
          </a:p>
        </p:txBody>
      </p:sp>
      <p:sp>
        <p:nvSpPr>
          <p:cNvPr id="8" name="Page number">
            <a:extLst>
              <a:ext uri="{FF2B5EF4-FFF2-40B4-BE49-F238E27FC236}">
                <a16:creationId xmlns:a16="http://schemas.microsoft.com/office/drawing/2014/main" id="{B8E2533A-6D98-66F3-D975-2354C2D8AE11}"/>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050">
                <a:solidFill>
                  <a:srgbClr val="B4B3AB"/>
                </a:solidFill>
                <a:latin typeface="Courier New"/>
                <a:ea typeface="Courier New"/>
                <a:cs typeface="Courier New"/>
              </a:defRPr>
            </a:pPr>
            <a:r>
              <a:rPr kumimoji="0" sz="1050" b="0" i="0" u="none" strike="noStrike" kern="1200" cap="none" spc="0" normalizeH="0" baseline="0" noProof="0" dirty="0">
                <a:ln>
                  <a:noFill/>
                </a:ln>
                <a:solidFill>
                  <a:srgbClr val="B4B3AB"/>
                </a:solidFill>
                <a:effectLst/>
                <a:uLnTx/>
                <a:uFillTx/>
                <a:latin typeface="Courier New"/>
                <a:ea typeface="Courier New"/>
                <a:cs typeface="Courier New"/>
              </a:rPr>
              <a:t>3</a:t>
            </a:r>
            <a:r>
              <a:rPr kumimoji="0" lang="en-US" sz="1050" b="0" i="0" u="none" strike="noStrike" kern="1200" cap="none" spc="0" normalizeH="0" baseline="0" noProof="0" dirty="0">
                <a:ln>
                  <a:noFill/>
                </a:ln>
                <a:solidFill>
                  <a:srgbClr val="B4B3AB"/>
                </a:solidFill>
                <a:effectLst/>
                <a:uLnTx/>
                <a:uFillTx/>
                <a:latin typeface="Courier New"/>
                <a:ea typeface="Courier New"/>
                <a:cs typeface="Courier New"/>
              </a:rPr>
              <a:t>3</a:t>
            </a:r>
            <a:endParaRPr kumimoji="0" sz="1050" b="0" i="0" u="none" strike="noStrike" kern="1200" cap="none" spc="0" normalizeH="0" baseline="0" noProof="0" dirty="0">
              <a:ln>
                <a:noFill/>
              </a:ln>
              <a:solidFill>
                <a:srgbClr val="B4B3AB"/>
              </a:solidFill>
              <a:effectLst/>
              <a:uLnTx/>
              <a:uFillTx/>
              <a:latin typeface="Courier New"/>
              <a:ea typeface="Courier New"/>
              <a:cs typeface="Courier New"/>
            </a:endParaRPr>
          </a:p>
        </p:txBody>
      </p:sp>
      <p:sp>
        <p:nvSpPr>
          <p:cNvPr id="9" name="Header divider">
            <a:extLst>
              <a:ext uri="{FF2B5EF4-FFF2-40B4-BE49-F238E27FC236}">
                <a16:creationId xmlns:a16="http://schemas.microsoft.com/office/drawing/2014/main" id="{12AA5431-E0E6-B3F7-1BBC-91A08EB99BE6}"/>
              </a:ext>
            </a:extLst>
          </p:cNvPr>
          <p:cNvSpPr>
            <a:spLocks noGrp="1"/>
          </p:cNvSpPr>
          <p:nvPr/>
        </p:nvSpPr>
        <p:spPr>
          <a:xfrm>
            <a:off x="609600" y="762000"/>
            <a:ext cx="11049000" cy="23813"/>
          </a:xfrm>
          <a:prstGeom prst="rect">
            <a:avLst/>
          </a:prstGeom>
          <a:solidFill>
            <a:srgbClr val="B4B3AB"/>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cs typeface="Calibri"/>
            </a:endParaRPr>
          </a:p>
        </p:txBody>
      </p:sp>
    </p:spTree>
    <p:extLst>
      <p:ext uri="{BB962C8B-B14F-4D97-AF65-F5344CB8AC3E}">
        <p14:creationId xmlns:p14="http://schemas.microsoft.com/office/powerpoint/2010/main" val="1826398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112852-306C-4C0B-B663-6951B3191AFF}"/>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175" b="1">
                <a:solidFill>
                  <a:srgbClr val="F4F1E9"/>
                </a:solidFill>
                <a:latin typeface="Inter"/>
                <a:ea typeface="Inter"/>
                <a:cs typeface="Inter"/>
              </a:defRPr>
            </a:pPr>
            <a:r>
              <a:rPr sz="5175" b="1">
                <a:solidFill>
                  <a:srgbClr val="F4F1E9"/>
                </a:solidFill>
                <a:latin typeface="Inter"/>
                <a:ea typeface="Inter"/>
                <a:cs typeface="Inter"/>
              </a:rPr>
              <a:t>Questions for your firm</a:t>
            </a:r>
          </a:p>
        </p:txBody>
      </p:sp>
      <p:graphicFrame>
        <p:nvGraphicFramePr>
          <p:cNvPr id="7" name="Table 6"/>
          <p:cNvGraphicFramePr/>
          <p:nvPr/>
        </p:nvGraphicFramePr>
        <p:xfrm>
          <a:off x="657225" y="2505075"/>
          <a:ext cx="10896600" cy="3162300"/>
        </p:xfrm>
        <a:graphic>
          <a:graphicData uri="http://schemas.openxmlformats.org/drawingml/2006/table">
            <a:tbl>
              <a:tblPr/>
              <a:tblGrid>
                <a:gridCol w="2562225">
                  <a:extLst>
                    <a:ext uri="{9D8B030D-6E8A-4147-A177-3AD203B41FA5}">
                      <a16:colId xmlns:a16="http://schemas.microsoft.com/office/drawing/2014/main" val="20000"/>
                    </a:ext>
                  </a:extLst>
                </a:gridCol>
                <a:gridCol w="8334375">
                  <a:extLst>
                    <a:ext uri="{9D8B030D-6E8A-4147-A177-3AD203B41FA5}">
                      <a16:colId xmlns:a16="http://schemas.microsoft.com/office/drawing/2014/main" val="20001"/>
                    </a:ext>
                  </a:extLst>
                </a:gridCol>
              </a:tblGrid>
              <a:tr h="790575">
                <a:tc>
                  <a:txBody>
                    <a:bodyPr/>
                    <a:lstStyle/>
                    <a:p>
                      <a:r>
                        <a:rPr sz="2475" b="1">
                          <a:solidFill>
                            <a:srgbClr val="F4F1E9"/>
                          </a:solidFill>
                          <a:latin typeface="Inter"/>
                          <a:ea typeface="Inter"/>
                          <a:cs typeface="Inter"/>
                        </a:rPr>
                        <a:t>Training</a:t>
                      </a:r>
                    </a:p>
                  </a:txBody>
                  <a:tcPr anchor="ctr">
                    <a:lnL w="0">
                      <a:noFill/>
                    </a:lnL>
                    <a:lnR w="0">
                      <a:noFill/>
                    </a:lnR>
                    <a:lnT w="0">
                      <a:noFill/>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Does the provider use customer data to train?</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790575">
                <a:tc>
                  <a:txBody>
                    <a:bodyPr/>
                    <a:lstStyle/>
                    <a:p>
                      <a:r>
                        <a:rPr sz="2475" b="1">
                          <a:solidFill>
                            <a:srgbClr val="F4F1E9"/>
                          </a:solidFill>
                          <a:latin typeface="Inter"/>
                          <a:ea typeface="Inter"/>
                          <a:cs typeface="Inter"/>
                        </a:rPr>
                        <a:t>Retention</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What are the retention and deletion terms?</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790575">
                <a:tc>
                  <a:txBody>
                    <a:bodyPr/>
                    <a:lstStyle/>
                    <a:p>
                      <a:r>
                        <a:rPr sz="2475" b="1">
                          <a:solidFill>
                            <a:srgbClr val="F4F1E9"/>
                          </a:solidFill>
                          <a:latin typeface="Inter"/>
                          <a:ea typeface="Inter"/>
                          <a:cs typeface="Inter"/>
                        </a:rPr>
                        <a:t>Location</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Where does it store and process data?</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2"/>
                  </a:ext>
                </a:extLst>
              </a:tr>
              <a:tr h="790575">
                <a:tc>
                  <a:txBody>
                    <a:bodyPr/>
                    <a:lstStyle/>
                    <a:p>
                      <a:r>
                        <a:rPr sz="2475" b="1">
                          <a:solidFill>
                            <a:srgbClr val="F4F1E9"/>
                          </a:solidFill>
                          <a:latin typeface="Inter"/>
                          <a:ea typeface="Inter"/>
                          <a:cs typeface="Inter"/>
                        </a:rPr>
                        <a:t>Access</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475" b="0">
                          <a:solidFill>
                            <a:srgbClr val="F4F1E9"/>
                          </a:solidFill>
                          <a:latin typeface="Inter"/>
                          <a:ea typeface="Inter"/>
                          <a:cs typeface="Inter"/>
                        </a:rPr>
                        <a:t>Who can see prompts, files, and outputs?</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CE3B91C1-191F-4D17-9EAA-06A381A50E31}"/>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FINRA Regulatory Notice 24-09</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22CAC455-591C-40FC-A615-1C82A1B9009C}"/>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dirty="0">
                <a:solidFill>
                  <a:srgbClr val="B4B3AB"/>
                </a:solidFill>
                <a:latin typeface="Courier New"/>
                <a:ea typeface="Courier New"/>
                <a:cs typeface="Courier New"/>
              </a:rPr>
              <a:t>3</a:t>
            </a:r>
            <a:r>
              <a:rPr lang="en-US" sz="1050" dirty="0">
                <a:solidFill>
                  <a:srgbClr val="B4B3AB"/>
                </a:solidFill>
                <a:latin typeface="Courier New"/>
                <a:ea typeface="Courier New"/>
                <a:cs typeface="Courier New"/>
              </a:rPr>
              <a:t>4</a:t>
            </a:r>
            <a:endParaRPr sz="1050" dirty="0">
              <a:solidFill>
                <a:srgbClr val="B4B3AB"/>
              </a:solidFill>
              <a:latin typeface="Courier New"/>
              <a:ea typeface="Courier New"/>
              <a:cs typeface="Courier New"/>
            </a:endParaRP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642733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98E09D-D21A-46D0-BBCD-C1ABAE744E2E}"/>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175" b="1">
                <a:solidFill>
                  <a:srgbClr val="F4F1E9"/>
                </a:solidFill>
                <a:latin typeface="Inter"/>
                <a:ea typeface="Inter"/>
                <a:cs typeface="Inter"/>
              </a:defRPr>
            </a:pPr>
            <a:r>
              <a:rPr sz="5175" b="1">
                <a:solidFill>
                  <a:srgbClr val="F4F1E9"/>
                </a:solidFill>
                <a:latin typeface="Inter"/>
                <a:ea typeface="Inter"/>
                <a:cs typeface="Inter"/>
              </a:rPr>
              <a:t>Questions for your firm</a:t>
            </a:r>
          </a:p>
        </p:txBody>
      </p:sp>
      <p:graphicFrame>
        <p:nvGraphicFramePr>
          <p:cNvPr id="7" name="Table 6"/>
          <p:cNvGraphicFramePr/>
          <p:nvPr/>
        </p:nvGraphicFramePr>
        <p:xfrm>
          <a:off x="657225" y="2505075"/>
          <a:ext cx="10896600" cy="3162300"/>
        </p:xfrm>
        <a:graphic>
          <a:graphicData uri="http://schemas.openxmlformats.org/drawingml/2006/table">
            <a:tbl>
              <a:tblPr/>
              <a:tblGrid>
                <a:gridCol w="2562225">
                  <a:extLst>
                    <a:ext uri="{9D8B030D-6E8A-4147-A177-3AD203B41FA5}">
                      <a16:colId xmlns:a16="http://schemas.microsoft.com/office/drawing/2014/main" val="20000"/>
                    </a:ext>
                  </a:extLst>
                </a:gridCol>
                <a:gridCol w="8334375">
                  <a:extLst>
                    <a:ext uri="{9D8B030D-6E8A-4147-A177-3AD203B41FA5}">
                      <a16:colId xmlns:a16="http://schemas.microsoft.com/office/drawing/2014/main" val="20001"/>
                    </a:ext>
                  </a:extLst>
                </a:gridCol>
              </a:tblGrid>
              <a:tr h="790575">
                <a:tc>
                  <a:txBody>
                    <a:bodyPr/>
                    <a:lstStyle/>
                    <a:p>
                      <a:r>
                        <a:rPr sz="2475" b="1">
                          <a:solidFill>
                            <a:srgbClr val="F4F1E9"/>
                          </a:solidFill>
                          <a:latin typeface="Inter"/>
                          <a:ea typeface="Inter"/>
                          <a:cs typeface="Inter"/>
                        </a:rPr>
                        <a:t>Connections</a:t>
                      </a:r>
                    </a:p>
                  </a:txBody>
                  <a:tcPr anchor="ctr">
                    <a:lnL w="0">
                      <a:noFill/>
                    </a:lnL>
                    <a:lnR w="0">
                      <a:noFill/>
                    </a:lnR>
                    <a:lnT w="0">
                      <a:noFill/>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Which services receive data?</a:t>
                      </a:r>
                    </a:p>
                  </a:txBody>
                  <a:tcPr anchor="ctr">
                    <a:lnL>
                      <a:noFill/>
                    </a:lnL>
                    <a:lnR w="0">
                      <a:noFill/>
                    </a:lnR>
                    <a:lnT w="0">
                      <a:noFill/>
                    </a:lnT>
                    <a:lnB w="6668">
                      <a:solidFill>
                        <a:srgbClr val="47463F"/>
                      </a:solidFill>
                      <a:prstDash val="solid"/>
                    </a:lnB>
                    <a:solidFill>
                      <a:srgbClr val="151514"/>
                    </a:solidFill>
                  </a:tcPr>
                </a:tc>
                <a:extLst>
                  <a:ext uri="{0D108BD9-81ED-4DB2-BD59-A6C34878D82A}">
                    <a16:rowId xmlns:a16="http://schemas.microsoft.com/office/drawing/2014/main" val="10000"/>
                  </a:ext>
                </a:extLst>
              </a:tr>
              <a:tr h="790575">
                <a:tc>
                  <a:txBody>
                    <a:bodyPr/>
                    <a:lstStyle/>
                    <a:p>
                      <a:r>
                        <a:rPr sz="2475" b="1">
                          <a:solidFill>
                            <a:srgbClr val="F4F1E9"/>
                          </a:solidFill>
                          <a:latin typeface="Inter"/>
                          <a:ea typeface="Inter"/>
                          <a:cs typeface="Inter"/>
                        </a:rPr>
                        <a:t>Audit</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Can the firm audit use and enforce controls?</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1"/>
                  </a:ext>
                </a:extLst>
              </a:tr>
              <a:tr h="790575">
                <a:tc>
                  <a:txBody>
                    <a:bodyPr/>
                    <a:lstStyle/>
                    <a:p>
                      <a:r>
                        <a:rPr sz="2475" b="1">
                          <a:solidFill>
                            <a:srgbClr val="F4F1E9"/>
                          </a:solidFill>
                          <a:latin typeface="Inter"/>
                          <a:ea typeface="Inter"/>
                          <a:cs typeface="Inter"/>
                        </a:rPr>
                        <a:t>Review</a:t>
                      </a:r>
                    </a:p>
                  </a:txBody>
                  <a:tcPr anchor="ctr">
                    <a:lnL w="0">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tc>
                  <a:txBody>
                    <a:bodyPr/>
                    <a:lstStyle/>
                    <a:p>
                      <a:r>
                        <a:rPr sz="2475" b="0">
                          <a:solidFill>
                            <a:srgbClr val="F4F1E9"/>
                          </a:solidFill>
                          <a:latin typeface="Inter"/>
                          <a:ea typeface="Inter"/>
                          <a:cs typeface="Inter"/>
                        </a:rPr>
                        <a:t>What human review does the work require?</a:t>
                      </a:r>
                    </a:p>
                  </a:txBody>
                  <a:tcPr anchor="ctr">
                    <a:lnL>
                      <a:noFill/>
                    </a:lnL>
                    <a:lnR w="0">
                      <a:noFill/>
                    </a:lnR>
                    <a:lnT w="6668" cap="flat" cmpd="sng" algn="ctr">
                      <a:solidFill>
                        <a:srgbClr val="47463F"/>
                      </a:solidFill>
                      <a:prstDash val="solid"/>
                      <a:round/>
                      <a:headEnd type="none" w="med" len="med"/>
                      <a:tailEnd type="none" w="med" len="med"/>
                    </a:lnT>
                    <a:lnB w="6668">
                      <a:solidFill>
                        <a:srgbClr val="47463F"/>
                      </a:solidFill>
                      <a:prstDash val="solid"/>
                    </a:lnB>
                    <a:solidFill>
                      <a:srgbClr val="151514"/>
                    </a:solidFill>
                  </a:tcPr>
                </a:tc>
                <a:extLst>
                  <a:ext uri="{0D108BD9-81ED-4DB2-BD59-A6C34878D82A}">
                    <a16:rowId xmlns:a16="http://schemas.microsoft.com/office/drawing/2014/main" val="10002"/>
                  </a:ext>
                </a:extLst>
              </a:tr>
              <a:tr h="790575">
                <a:tc>
                  <a:txBody>
                    <a:bodyPr/>
                    <a:lstStyle/>
                    <a:p>
                      <a:r>
                        <a:rPr sz="2475" b="1">
                          <a:solidFill>
                            <a:srgbClr val="F4F1E9"/>
                          </a:solidFill>
                          <a:latin typeface="Inter"/>
                          <a:ea typeface="Inter"/>
                          <a:cs typeface="Inter"/>
                        </a:rPr>
                        <a:t>Approval</a:t>
                      </a:r>
                    </a:p>
                  </a:txBody>
                  <a:tcPr anchor="ctr">
                    <a:lnL w="0">
                      <a:noFill/>
                    </a:lnL>
                    <a:lnR w="0">
                      <a:noFill/>
                    </a:lnR>
                    <a:lnT w="6668" cap="flat" cmpd="sng" algn="ctr">
                      <a:solidFill>
                        <a:srgbClr val="47463F"/>
                      </a:solidFill>
                      <a:prstDash val="solid"/>
                      <a:round/>
                      <a:headEnd type="none" w="med" len="med"/>
                      <a:tailEnd type="none" w="med" len="med"/>
                    </a:lnT>
                    <a:lnB w="0">
                      <a:noFill/>
                    </a:lnB>
                    <a:solidFill>
                      <a:srgbClr val="151514"/>
                    </a:solidFill>
                  </a:tcPr>
                </a:tc>
                <a:tc>
                  <a:txBody>
                    <a:bodyPr/>
                    <a:lstStyle/>
                    <a:p>
                      <a:r>
                        <a:rPr sz="2475" b="0">
                          <a:solidFill>
                            <a:srgbClr val="F4F1E9"/>
                          </a:solidFill>
                          <a:latin typeface="Inter"/>
                          <a:ea typeface="Inter"/>
                          <a:cs typeface="Inter"/>
                        </a:rPr>
                        <a:t>Which tools and uses has the firm approved?</a:t>
                      </a:r>
                    </a:p>
                  </a:txBody>
                  <a:tcPr anchor="ctr">
                    <a:lnL>
                      <a:noFill/>
                    </a:lnL>
                    <a:lnR w="0">
                      <a:noFill/>
                    </a:lnR>
                    <a:lnT w="6668" cap="flat" cmpd="sng" algn="ctr">
                      <a:solidFill>
                        <a:srgbClr val="47463F"/>
                      </a:solidFill>
                      <a:prstDash val="solid"/>
                      <a:round/>
                      <a:headEnd type="none" w="med" len="med"/>
                      <a:tailEnd type="none" w="med" len="med"/>
                    </a:lnT>
                    <a:lnB w="0">
                      <a:noFill/>
                    </a:lnB>
                    <a:solidFill>
                      <a:srgbClr val="151514"/>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C00635A8-60B4-47B8-9FC2-4D68E16FBEDB}"/>
              </a:ext>
            </a:extLst>
          </p:cNvPr>
          <p:cNvSpPr>
            <a:spLocks noGrp="1"/>
          </p:cNvSpPr>
          <p:nvPr/>
        </p:nvSpPr>
        <p:spPr>
          <a:xfrm>
            <a:off x="609600" y="6429375"/>
            <a:ext cx="10382250" cy="228600"/>
          </a:xfrm>
          <a:prstGeom prst="rect">
            <a:avLst/>
          </a:prstGeom>
          <a:noFill/>
          <a:ln w="0">
            <a:noFill/>
          </a:ln>
        </p:spPr>
        <p:txBody>
          <a:bodyPr wrap="square" lIns="0" tIns="0" rIns="0" bIns="0" anchor="t">
            <a:noAutofit/>
          </a:bodyPr>
          <a:lstStyle/>
          <a:p>
            <a:pPr algn="l">
              <a:defRPr sz="1050" b="0">
                <a:solidFill>
                  <a:srgbClr val="B4B3AB"/>
                </a:solidFill>
                <a:latin typeface="Inter"/>
                <a:ea typeface="Inter"/>
                <a:cs typeface="Inter"/>
              </a:defRPr>
            </a:pPr>
            <a:r>
              <a:rPr sz="1050" b="0">
                <a:solidFill>
                  <a:srgbClr val="B4B3AB"/>
                </a:solidFill>
                <a:latin typeface="Inter"/>
                <a:ea typeface="Inter"/>
                <a:cs typeface="Inter"/>
                <a:hlinkClick r:id="rId3"/>
              </a:rPr>
              <a:t>FINRA Regulatory Notice 24-09</a:t>
            </a:r>
          </a:p>
        </p:txBody>
      </p:sp>
      <p:sp>
        <p:nvSpPr>
          <p:cNvPr id="8"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9"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0" name="Page number">
            <a:extLst>
              <a:ext uri="{FF2B5EF4-FFF2-40B4-BE49-F238E27FC236}">
                <a16:creationId xmlns:a16="http://schemas.microsoft.com/office/drawing/2014/main" id="{3B22D714-B75C-4F5E-AF60-0ABE4CC2F8E1}"/>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dirty="0">
                <a:solidFill>
                  <a:srgbClr val="B4B3AB"/>
                </a:solidFill>
                <a:latin typeface="Courier New"/>
                <a:ea typeface="Courier New"/>
                <a:cs typeface="Courier New"/>
              </a:rPr>
              <a:t>3</a:t>
            </a:r>
            <a:r>
              <a:rPr lang="en-US" sz="1050" dirty="0">
                <a:solidFill>
                  <a:srgbClr val="B4B3AB"/>
                </a:solidFill>
                <a:latin typeface="Courier New"/>
                <a:ea typeface="Courier New"/>
                <a:cs typeface="Courier New"/>
              </a:rPr>
              <a:t>5</a:t>
            </a:r>
            <a:endParaRPr sz="1050" dirty="0">
              <a:solidFill>
                <a:srgbClr val="B4B3AB"/>
              </a:solidFill>
              <a:latin typeface="Courier New"/>
              <a:ea typeface="Courier New"/>
              <a:cs typeface="Courier New"/>
            </a:endParaRPr>
          </a:p>
        </p:txBody>
      </p:sp>
      <p:sp>
        <p:nvSpPr>
          <p:cNvPr id="11"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60449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515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88F0C1-9BF7-4A59-9325-596F82EFD270}"/>
              </a:ext>
            </a:extLst>
          </p:cNvPr>
          <p:cNvSpPr>
            <a:spLocks noGrp="1"/>
          </p:cNvSpPr>
          <p:nvPr/>
        </p:nvSpPr>
        <p:spPr>
          <a:xfrm>
            <a:off x="609600" y="990600"/>
            <a:ext cx="10972800" cy="1524000"/>
          </a:xfrm>
          <a:prstGeom prst="rect">
            <a:avLst/>
          </a:prstGeom>
          <a:noFill/>
          <a:ln w="0">
            <a:noFill/>
          </a:ln>
        </p:spPr>
        <p:txBody>
          <a:bodyPr wrap="square" lIns="0" tIns="0" rIns="0" bIns="0" anchor="t">
            <a:noAutofit/>
          </a:bodyPr>
          <a:lstStyle/>
          <a:p>
            <a:pPr algn="l">
              <a:defRPr sz="5850" b="1">
                <a:solidFill>
                  <a:srgbClr val="F4F1E9"/>
                </a:solidFill>
                <a:latin typeface="Inter"/>
                <a:ea typeface="Inter"/>
                <a:cs typeface="Inter"/>
              </a:defRPr>
            </a:pPr>
            <a:r>
              <a:rPr sz="5850" b="1">
                <a:solidFill>
                  <a:srgbClr val="F4F1E9"/>
                </a:solidFill>
                <a:latin typeface="Inter"/>
                <a:ea typeface="Inter"/>
                <a:cs typeface="Inter"/>
              </a:rPr>
              <a:t>Sources</a:t>
            </a:r>
          </a:p>
        </p:txBody>
      </p:sp>
      <p:sp>
        <p:nvSpPr>
          <p:cNvPr id="3" name="Rectangle 2">
            <a:extLst>
              <a:ext uri="{FF2B5EF4-FFF2-40B4-BE49-F238E27FC236}">
                <a16:creationId xmlns:a16="http://schemas.microsoft.com/office/drawing/2014/main" id="{EB7DE97B-5A88-42BE-8BA7-1A7DAE3DBE81}"/>
              </a:ext>
            </a:extLst>
          </p:cNvPr>
          <p:cNvSpPr>
            <a:spLocks noGrp="1"/>
          </p:cNvSpPr>
          <p:nvPr/>
        </p:nvSpPr>
        <p:spPr>
          <a:xfrm>
            <a:off x="704850" y="21717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3"/>
              </a:rPr>
              <a:t>Morgan Stanley Debrief</a:t>
            </a:r>
          </a:p>
        </p:txBody>
      </p:sp>
      <p:sp>
        <p:nvSpPr>
          <p:cNvPr id="4" name="Rectangle 3">
            <a:extLst>
              <a:ext uri="{FF2B5EF4-FFF2-40B4-BE49-F238E27FC236}">
                <a16:creationId xmlns:a16="http://schemas.microsoft.com/office/drawing/2014/main" id="{457508B6-54C9-434F-B7AA-EB40BDEA25DE}"/>
              </a:ext>
            </a:extLst>
          </p:cNvPr>
          <p:cNvSpPr>
            <a:spLocks noGrp="1"/>
          </p:cNvSpPr>
          <p:nvPr/>
        </p:nvSpPr>
        <p:spPr>
          <a:xfrm>
            <a:off x="704850" y="26670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4"/>
              </a:rPr>
              <a:t>Morgan Stanley customer case</a:t>
            </a:r>
          </a:p>
        </p:txBody>
      </p:sp>
      <p:sp>
        <p:nvSpPr>
          <p:cNvPr id="5" name="Rectangle 4">
            <a:extLst>
              <a:ext uri="{FF2B5EF4-FFF2-40B4-BE49-F238E27FC236}">
                <a16:creationId xmlns:a16="http://schemas.microsoft.com/office/drawing/2014/main" id="{33EE5F06-4252-45B3-A7FE-8ECA4C71E175}"/>
              </a:ext>
            </a:extLst>
          </p:cNvPr>
          <p:cNvSpPr>
            <a:spLocks noGrp="1"/>
          </p:cNvSpPr>
          <p:nvPr/>
        </p:nvSpPr>
        <p:spPr>
          <a:xfrm>
            <a:off x="704850" y="31623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5"/>
              </a:rPr>
              <a:t>CFP Board AI Ethics Guide</a:t>
            </a:r>
          </a:p>
        </p:txBody>
      </p:sp>
      <p:sp>
        <p:nvSpPr>
          <p:cNvPr id="6" name="Rectangle 5">
            <a:extLst>
              <a:ext uri="{FF2B5EF4-FFF2-40B4-BE49-F238E27FC236}">
                <a16:creationId xmlns:a16="http://schemas.microsoft.com/office/drawing/2014/main" id="{5B20C1C1-42E8-455D-B65D-C03CE42F9014}"/>
              </a:ext>
            </a:extLst>
          </p:cNvPr>
          <p:cNvSpPr>
            <a:spLocks noGrp="1"/>
          </p:cNvSpPr>
          <p:nvPr/>
        </p:nvSpPr>
        <p:spPr>
          <a:xfrm>
            <a:off x="704850" y="36576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6"/>
              </a:rPr>
              <a:t>CFP Board beginner’s guide</a:t>
            </a:r>
          </a:p>
        </p:txBody>
      </p:sp>
      <p:sp>
        <p:nvSpPr>
          <p:cNvPr id="7" name="Rectangle 6">
            <a:extLst>
              <a:ext uri="{FF2B5EF4-FFF2-40B4-BE49-F238E27FC236}">
                <a16:creationId xmlns:a16="http://schemas.microsoft.com/office/drawing/2014/main" id="{3CC856CA-40D4-41D6-8C61-FD30EF85EE0C}"/>
              </a:ext>
            </a:extLst>
          </p:cNvPr>
          <p:cNvSpPr>
            <a:spLocks noGrp="1"/>
          </p:cNvSpPr>
          <p:nvPr/>
        </p:nvSpPr>
        <p:spPr>
          <a:xfrm>
            <a:off x="704850" y="41529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7"/>
              </a:rPr>
              <a:t>FINRA Regulatory Notice 24-09</a:t>
            </a:r>
          </a:p>
        </p:txBody>
      </p:sp>
      <p:sp>
        <p:nvSpPr>
          <p:cNvPr id="8" name="Rectangle 7">
            <a:extLst>
              <a:ext uri="{FF2B5EF4-FFF2-40B4-BE49-F238E27FC236}">
                <a16:creationId xmlns:a16="http://schemas.microsoft.com/office/drawing/2014/main" id="{FA75499A-9836-4B74-ABEA-0FC2BD14A3E1}"/>
              </a:ext>
            </a:extLst>
          </p:cNvPr>
          <p:cNvSpPr>
            <a:spLocks noGrp="1"/>
          </p:cNvSpPr>
          <p:nvPr/>
        </p:nvSpPr>
        <p:spPr>
          <a:xfrm>
            <a:off x="704850" y="46482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8"/>
              </a:rPr>
              <a:t>ChatGPT access and plans</a:t>
            </a:r>
          </a:p>
        </p:txBody>
      </p:sp>
      <p:sp>
        <p:nvSpPr>
          <p:cNvPr id="9" name="Rectangle 8">
            <a:extLst>
              <a:ext uri="{FF2B5EF4-FFF2-40B4-BE49-F238E27FC236}">
                <a16:creationId xmlns:a16="http://schemas.microsoft.com/office/drawing/2014/main" id="{853591D5-BF3D-4A34-8022-AE1188CEEE96}"/>
              </a:ext>
            </a:extLst>
          </p:cNvPr>
          <p:cNvSpPr>
            <a:spLocks noGrp="1"/>
          </p:cNvSpPr>
          <p:nvPr/>
        </p:nvSpPr>
        <p:spPr>
          <a:xfrm>
            <a:off x="704850" y="51435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9"/>
              </a:rPr>
              <a:t>ChatGPT data controls</a:t>
            </a:r>
          </a:p>
        </p:txBody>
      </p:sp>
      <p:sp>
        <p:nvSpPr>
          <p:cNvPr id="10" name="Rectangle 9">
            <a:extLst>
              <a:ext uri="{FF2B5EF4-FFF2-40B4-BE49-F238E27FC236}">
                <a16:creationId xmlns:a16="http://schemas.microsoft.com/office/drawing/2014/main" id="{085AFC28-2C26-4D7D-9D60-421E57FA449D}"/>
              </a:ext>
            </a:extLst>
          </p:cNvPr>
          <p:cNvSpPr>
            <a:spLocks noGrp="1"/>
          </p:cNvSpPr>
          <p:nvPr/>
        </p:nvSpPr>
        <p:spPr>
          <a:xfrm>
            <a:off x="704850" y="5638800"/>
            <a:ext cx="10572750" cy="457200"/>
          </a:xfrm>
          <a:prstGeom prst="rect">
            <a:avLst/>
          </a:prstGeom>
          <a:noFill/>
          <a:ln w="0">
            <a:noFill/>
          </a:ln>
        </p:spPr>
        <p:txBody>
          <a:bodyPr wrap="square" lIns="0" tIns="0" rIns="0" bIns="0" anchor="t">
            <a:noAutofit/>
          </a:bodyPr>
          <a:lstStyle/>
          <a:p>
            <a:pPr algn="l">
              <a:defRPr sz="2025" b="0">
                <a:solidFill>
                  <a:srgbClr val="F4F1E9"/>
                </a:solidFill>
                <a:latin typeface="Inter"/>
                <a:ea typeface="Inter"/>
                <a:cs typeface="Inter"/>
              </a:defRPr>
            </a:pPr>
            <a:r>
              <a:rPr sz="2025" b="0">
                <a:solidFill>
                  <a:srgbClr val="F4F1E9"/>
                </a:solidFill>
                <a:latin typeface="Inter"/>
                <a:ea typeface="Inter"/>
                <a:cs typeface="Inter"/>
                <a:hlinkClick r:id="rId10"/>
              </a:rPr>
              <a:t>Temporary Chat</a:t>
            </a:r>
          </a:p>
        </p:txBody>
      </p:sp>
      <p:sp>
        <p:nvSpPr>
          <p:cNvPr id="11" name="Standard top bar title"/>
          <p:cNvSpPr>
            <a:spLocks noGrp="1"/>
          </p:cNvSpPr>
          <p:nvPr/>
        </p:nvSpPr>
        <p:spPr>
          <a:xfrm>
            <a:off x="609600" y="266700"/>
            <a:ext cx="6477000" cy="381000"/>
          </a:xfrm>
          <a:prstGeom prst="rect">
            <a:avLst/>
          </a:prstGeom>
          <a:noFill/>
          <a:ln w="0">
            <a:noFill/>
          </a:ln>
        </p:spPr>
        <p:txBody>
          <a:bodyPr wrap="square" lIns="0" tIns="0" rIns="0" bIns="0" anchor="t">
            <a:noAutofit/>
          </a:bodyPr>
          <a:lstStyle/>
          <a:p>
            <a:pPr algn="l">
              <a:defRPr sz="1050">
                <a:solidFill>
                  <a:srgbClr val="B4B3AB"/>
                </a:solidFill>
                <a:latin typeface="Inter"/>
                <a:ea typeface="Inter"/>
                <a:cs typeface="Inter"/>
              </a:defRPr>
            </a:pPr>
            <a:r>
              <a:rPr sz="1050" dirty="0">
                <a:solidFill>
                  <a:srgbClr val="B4B3AB"/>
                </a:solidFill>
                <a:latin typeface="Inter"/>
                <a:ea typeface="Inter"/>
                <a:cs typeface="Inter"/>
              </a:rPr>
              <a:t>AI </a:t>
            </a:r>
            <a:r>
              <a:rPr lang="en-US" sz="1050" dirty="0">
                <a:solidFill>
                  <a:srgbClr val="B4B3AB"/>
                </a:solidFill>
                <a:latin typeface="Inter"/>
                <a:ea typeface="Inter"/>
                <a:cs typeface="Inter"/>
              </a:rPr>
              <a:t>I</a:t>
            </a:r>
            <a:r>
              <a:rPr sz="1050" dirty="0">
                <a:solidFill>
                  <a:srgbClr val="B4B3AB"/>
                </a:solidFill>
                <a:latin typeface="Inter"/>
                <a:ea typeface="Inter"/>
                <a:cs typeface="Inter"/>
              </a:rPr>
              <a:t>n </a:t>
            </a:r>
            <a:r>
              <a:rPr lang="en-US" sz="1050" dirty="0">
                <a:solidFill>
                  <a:srgbClr val="B4B3AB"/>
                </a:solidFill>
                <a:latin typeface="Inter"/>
                <a:ea typeface="Inter"/>
                <a:cs typeface="Inter"/>
              </a:rPr>
              <a:t>Y</a:t>
            </a:r>
            <a:r>
              <a:rPr sz="1050" dirty="0">
                <a:solidFill>
                  <a:srgbClr val="B4B3AB"/>
                </a:solidFill>
                <a:latin typeface="Inter"/>
                <a:ea typeface="Inter"/>
                <a:cs typeface="Inter"/>
              </a:rPr>
              <a:t>our </a:t>
            </a:r>
            <a:r>
              <a:rPr lang="en-US" sz="1050" dirty="0">
                <a:solidFill>
                  <a:srgbClr val="B4B3AB"/>
                </a:solidFill>
                <a:latin typeface="Inter"/>
                <a:ea typeface="Inter"/>
                <a:cs typeface="Inter"/>
              </a:rPr>
              <a:t>P</a:t>
            </a:r>
            <a:r>
              <a:rPr sz="1050" dirty="0">
                <a:solidFill>
                  <a:srgbClr val="B4B3AB"/>
                </a:solidFill>
                <a:latin typeface="Inter"/>
                <a:ea typeface="Inter"/>
                <a:cs typeface="Inter"/>
              </a:rPr>
              <a:t>ractice</a:t>
            </a:r>
          </a:p>
        </p:txBody>
      </p:sp>
      <p:sp>
        <p:nvSpPr>
          <p:cNvPr id="12" name="Standard top bar date"/>
          <p:cNvSpPr>
            <a:spLocks noGrp="1"/>
          </p:cNvSpPr>
          <p:nvPr/>
        </p:nvSpPr>
        <p:spPr>
          <a:xfrm>
            <a:off x="8001000" y="266700"/>
            <a:ext cx="3028950" cy="381000"/>
          </a:xfrm>
          <a:prstGeom prst="rect">
            <a:avLst/>
          </a:prstGeom>
          <a:noFill/>
          <a:ln w="0">
            <a:noFill/>
          </a:ln>
        </p:spPr>
        <p:txBody>
          <a:bodyPr wrap="square" lIns="0" tIns="0" rIns="0" bIns="0" anchor="t">
            <a:noAutofit/>
          </a:bodyPr>
          <a:lstStyle/>
          <a:p>
            <a:pPr algn="r">
              <a:defRPr sz="1050">
                <a:solidFill>
                  <a:srgbClr val="B4B3AB"/>
                </a:solidFill>
                <a:latin typeface="Inter"/>
                <a:ea typeface="Inter"/>
                <a:cs typeface="Inter"/>
              </a:defRPr>
            </a:pPr>
            <a:r>
              <a:rPr sz="1050" dirty="0">
                <a:solidFill>
                  <a:srgbClr val="B4B3AB"/>
                </a:solidFill>
                <a:latin typeface="Inter"/>
                <a:ea typeface="Inter"/>
                <a:cs typeface="Inter"/>
              </a:rPr>
              <a:t>September 2026</a:t>
            </a:r>
            <a:endParaRPr lang="en-US" sz="1050" dirty="0">
              <a:solidFill>
                <a:srgbClr val="B4B3AB"/>
              </a:solidFill>
              <a:latin typeface="Inter"/>
              <a:ea typeface="Inter"/>
              <a:cs typeface="Inter"/>
            </a:endParaRPr>
          </a:p>
          <a:p>
            <a:pPr algn="r">
              <a:defRPr sz="1050">
                <a:solidFill>
                  <a:srgbClr val="B4B3AB"/>
                </a:solidFill>
                <a:latin typeface="Inter"/>
                <a:ea typeface="Inter"/>
                <a:cs typeface="Inter"/>
              </a:defRPr>
            </a:pPr>
            <a:r>
              <a:rPr lang="en-US" sz="1050" dirty="0">
                <a:solidFill>
                  <a:srgbClr val="B4B3AB"/>
                </a:solidFill>
                <a:latin typeface="Inter"/>
                <a:ea typeface="Inter"/>
                <a:cs typeface="Inter"/>
              </a:rPr>
              <a:t>Financial and Estate Planning</a:t>
            </a:r>
            <a:endParaRPr sz="1050" dirty="0">
              <a:solidFill>
                <a:srgbClr val="B4B3AB"/>
              </a:solidFill>
              <a:latin typeface="Inter"/>
              <a:ea typeface="Inter"/>
              <a:cs typeface="Inter"/>
            </a:endParaRPr>
          </a:p>
        </p:txBody>
      </p:sp>
      <p:sp>
        <p:nvSpPr>
          <p:cNvPr id="13" name="Page number">
            <a:extLst>
              <a:ext uri="{FF2B5EF4-FFF2-40B4-BE49-F238E27FC236}">
                <a16:creationId xmlns:a16="http://schemas.microsoft.com/office/drawing/2014/main" id="{C5E79542-5838-44EC-BA0F-735E7D262A57}"/>
              </a:ext>
            </a:extLst>
          </p:cNvPr>
          <p:cNvSpPr>
            <a:spLocks noGrp="1"/>
          </p:cNvSpPr>
          <p:nvPr/>
        </p:nvSpPr>
        <p:spPr>
          <a:xfrm>
            <a:off x="11277600" y="266700"/>
            <a:ext cx="381000" cy="228600"/>
          </a:xfrm>
          <a:prstGeom prst="rect">
            <a:avLst/>
          </a:prstGeom>
          <a:noFill/>
          <a:ln w="0">
            <a:noFill/>
          </a:ln>
        </p:spPr>
        <p:txBody>
          <a:bodyPr wrap="square" lIns="0" tIns="0" rIns="0" bIns="0" anchor="t">
            <a:noAutofit/>
          </a:bodyPr>
          <a:lstStyle/>
          <a:p>
            <a:pPr algn="r">
              <a:defRPr sz="1050">
                <a:solidFill>
                  <a:srgbClr val="B4B3AB"/>
                </a:solidFill>
                <a:latin typeface="Courier New"/>
                <a:ea typeface="Courier New"/>
                <a:cs typeface="Courier New"/>
              </a:defRPr>
            </a:pPr>
            <a:r>
              <a:rPr sz="1050" dirty="0">
                <a:solidFill>
                  <a:srgbClr val="B4B3AB"/>
                </a:solidFill>
                <a:latin typeface="Courier New"/>
                <a:ea typeface="Courier New"/>
                <a:cs typeface="Courier New"/>
              </a:rPr>
              <a:t>3</a:t>
            </a:r>
            <a:r>
              <a:rPr lang="en-US" sz="1050" dirty="0">
                <a:solidFill>
                  <a:srgbClr val="B4B3AB"/>
                </a:solidFill>
                <a:latin typeface="Courier New"/>
                <a:ea typeface="Courier New"/>
                <a:cs typeface="Courier New"/>
              </a:rPr>
              <a:t>6</a:t>
            </a:r>
            <a:endParaRPr sz="1050" dirty="0">
              <a:solidFill>
                <a:srgbClr val="B4B3AB"/>
              </a:solidFill>
              <a:latin typeface="Courier New"/>
              <a:ea typeface="Courier New"/>
              <a:cs typeface="Courier New"/>
            </a:endParaRPr>
          </a:p>
        </p:txBody>
      </p:sp>
      <p:sp>
        <p:nvSpPr>
          <p:cNvPr id="14" name="Header divider">
            <a:extLst>
              <a:ext uri="{FF2B5EF4-FFF2-40B4-BE49-F238E27FC236}">
                <a16:creationId xmlns:a16="http://schemas.microsoft.com/office/drawing/2014/main" id="{A8ED7115-23CA-400A-BC8E-D175D58A7D61}"/>
              </a:ext>
            </a:extLst>
          </p:cNvPr>
          <p:cNvSpPr>
            <a:spLocks noGrp="1"/>
          </p:cNvSpPr>
          <p:nvPr/>
        </p:nvSpPr>
        <p:spPr>
          <a:xfrm>
            <a:off x="609600" y="762000"/>
            <a:ext cx="11049000" cy="23813"/>
          </a:xfrm>
          <a:prstGeom prst="rect">
            <a:avLst/>
          </a:prstGeom>
          <a:solidFill>
            <a:srgbClr val="B4B3AB"/>
          </a:solidFill>
          <a:ln w="0">
            <a:noFill/>
          </a:ln>
        </p:spPr>
        <p:txBody>
          <a:bodyPr/>
          <a:lstStyle/>
          <a:p>
            <a:endParaRPr lang="en-US"/>
          </a:p>
        </p:txBody>
      </p:sp>
    </p:spTree>
    <p:extLst>
      <p:ext uri="{BB962C8B-B14F-4D97-AF65-F5344CB8AC3E}">
        <p14:creationId xmlns:p14="http://schemas.microsoft.com/office/powerpoint/2010/main" val="131430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8157</Words>
  <Application>Microsoft Macintosh PowerPoint</Application>
  <DocSecurity>0</DocSecurity>
  <PresentationFormat>Widescreen</PresentationFormat>
  <Paragraphs>741</Paragraphs>
  <Slides>36</Slides>
  <Notes>36</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Baskerville</vt:lpstr>
      <vt:lpstr>Calibri</vt:lpstr>
      <vt:lpstr>Courier New</vt:lpstr>
      <vt:lpstr>Inter</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Jack Francis</cp:lastModifiedBy>
  <cp:revision>6</cp:revision>
  <dcterms:created xsi:type="dcterms:W3CDTF">2026-09-08T06:00:51Z</dcterms:created>
  <dcterms:modified xsi:type="dcterms:W3CDTF">2026-09-17T06:07:25Z</dcterms:modified>
</cp:coreProperties>
</file>