
<file path=[Content_Types].xml><?xml version="1.0" encoding="utf-8"?>
<Types xmlns="http://schemas.openxmlformats.org/package/2006/content-types">
  <Default Extension="EEC1C820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147376236" r:id="rId5"/>
    <p:sldId id="257" r:id="rId6"/>
    <p:sldId id="258" r:id="rId7"/>
    <p:sldId id="259" r:id="rId8"/>
    <p:sldId id="261" r:id="rId9"/>
    <p:sldId id="260" r:id="rId10"/>
    <p:sldId id="279" r:id="rId11"/>
    <p:sldId id="280" r:id="rId12"/>
    <p:sldId id="281" r:id="rId13"/>
    <p:sldId id="282" r:id="rId14"/>
    <p:sldId id="262" r:id="rId15"/>
    <p:sldId id="263" r:id="rId16"/>
    <p:sldId id="270" r:id="rId17"/>
    <p:sldId id="2147376237" r:id="rId18"/>
    <p:sldId id="284" r:id="rId19"/>
    <p:sldId id="266" r:id="rId20"/>
    <p:sldId id="264" r:id="rId21"/>
    <p:sldId id="2147376235" r:id="rId22"/>
    <p:sldId id="268" r:id="rId23"/>
    <p:sldId id="272" r:id="rId24"/>
    <p:sldId id="273" r:id="rId25"/>
    <p:sldId id="275" r:id="rId26"/>
    <p:sldId id="75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/ Agenda" id="{F9286A83-7D25-5F4C-9C4B-07485E903C86}">
          <p14:sldIdLst>
            <p14:sldId id="2147376236"/>
            <p14:sldId id="257"/>
          </p14:sldIdLst>
        </p14:section>
        <p14:section name="Intro to AI / Compute" id="{655C1238-D858-3F4F-B1AF-002D42136AC5}">
          <p14:sldIdLst>
            <p14:sldId id="258"/>
            <p14:sldId id="259"/>
            <p14:sldId id="261"/>
            <p14:sldId id="260"/>
          </p14:sldIdLst>
        </p14:section>
        <p14:section name="AI Decision Advantage" id="{4343D042-8DEC-764F-976A-79C58A6DAA15}">
          <p14:sldIdLst>
            <p14:sldId id="279"/>
            <p14:sldId id="280"/>
            <p14:sldId id="281"/>
            <p14:sldId id="282"/>
            <p14:sldId id="262"/>
          </p14:sldIdLst>
        </p14:section>
        <p14:section name="AI-Enabled Adversarial Capabilities" id="{D845F667-7108-B748-AF90-1E62D5FD4BB7}">
          <p14:sldIdLst>
            <p14:sldId id="263"/>
            <p14:sldId id="270"/>
            <p14:sldId id="2147376237"/>
            <p14:sldId id="284"/>
            <p14:sldId id="266"/>
            <p14:sldId id="264"/>
            <p14:sldId id="2147376235"/>
            <p14:sldId id="268"/>
          </p14:sldIdLst>
        </p14:section>
        <p14:section name="Conclusion" id="{F0DB850A-02A8-2140-BAD7-20313C74136E}">
          <p14:sldIdLst>
            <p14:sldId id="272"/>
            <p14:sldId id="273"/>
            <p14:sldId id="275"/>
            <p14:sldId id="7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8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017A75-89C4-9A5A-871D-ABD35D7129E0}" v="28" dt="2026-02-23T16:35:04.232"/>
    <p1510:client id="{661E1A4E-A7F0-2352-F5BF-A29F88F0FA19}" v="25" dt="2026-02-23T20:17:13.912"/>
    <p1510:client id="{D79CCA56-502E-E144-BB79-17BCDA331EB7}" v="1" dt="2026-02-23T19:28:45.1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/>
    <p:restoredTop sz="94721"/>
  </p:normalViewPr>
  <p:slideViewPr>
    <p:cSldViewPr snapToGrid="0">
      <p:cViewPr varScale="1">
        <p:scale>
          <a:sx n="140" d="100"/>
          <a:sy n="140" d="100"/>
        </p:scale>
        <p:origin x="3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ED3E04-6197-9AF6-7373-ED17FCCD50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Form # 1000.17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203D64-3CB2-E9E5-CE51-EAADD08AEE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20333-5B5A-4AF6-A86D-E0C55DEA64A6}" type="datetimeFigureOut">
              <a:rPr lang="en-US" smtClean="0"/>
              <a:t>3/3/26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FF5DC-2B5D-ADBD-C211-13E0FCEFE4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573CE0-24EE-4E82-60DA-880F13D802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B9539-4FE5-42FF-8B40-A51C3D1D86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9634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Form # 1000.17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C27A1-6142-4563-990A-755B10E9F057}" type="datetimeFigureOut">
              <a:rPr lang="en-US" smtClean="0"/>
              <a:t>3/3/26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BC3A3-1B74-43F8-AEC3-A68831376E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92661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Form # 1000.17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BC3A3-1B74-43F8-AEC3-A68831376E2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530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Form # 1000.17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BC3A3-1B74-43F8-AEC3-A68831376E2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80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Form # 1000.17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BC3A3-1B74-43F8-AEC3-A68831376E2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59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134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Form # 1000.17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BC3A3-1B74-43F8-AEC3-A68831376E2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935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Form # 1000.17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BC3A3-1B74-43F8-AEC3-A68831376E2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110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Form # 1000.17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BC3A3-1B74-43F8-AEC3-A68831376E2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829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Form # 1000.17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BC3A3-1B74-43F8-AEC3-A68831376E2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7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E20F9-7668-E2F2-ABEC-5B3ADCDAC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33C7A3-3754-2021-D3D9-CBE055A6C9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E96AB8-30F9-90FF-05F0-262D84964E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C5D9A88-5F98-33A6-672A-4EECCEC4783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Form # 1000.17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6DECD6-CF7B-2E7B-CB62-F165ED454B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BC3A3-1B74-43F8-AEC3-A68831376E2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197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Form # 1000.17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BC3A3-1B74-43F8-AEC3-A68831376E2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753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Form # 1000.17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BC3A3-1B74-43F8-AEC3-A68831376E2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793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06511-A895-1190-AE53-3E71ECC51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3109D5-5D95-FEE6-05BB-DB1F4738D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CDE76A-7462-5551-4964-4A05ED8DB7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A9ABF424-40C6-3AE3-D08B-061E924FE79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Form # 1000.17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1E986-CCD8-2FD2-1DD8-CA7806DBCA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BC3A3-1B74-43F8-AEC3-A68831376E2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42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F5CCD-88D6-363E-7071-E84BA8760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19669"/>
            <a:ext cx="9144000" cy="97051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54F10A-047E-155D-D1C6-77432533D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6986"/>
            <a:ext cx="9144000" cy="970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2BB03-B5FB-6D5C-FD88-47A453018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8AC93ADA-B120-A024-CB40-7EAB0EB870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8795" y="1043608"/>
            <a:ext cx="3634409" cy="198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40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9D35F-DC01-2751-56D5-E236EC27E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A51030-0ACB-8C98-5CAF-2367948209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3013F-FCA8-7E59-FDF7-D7AD64C25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89E5EE-84B2-9811-300E-5065B1FD9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135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B0E1375-F7BD-544F-AABB-7B3B51D5858C}"/>
              </a:ext>
            </a:extLst>
          </p:cNvPr>
          <p:cNvSpPr/>
          <p:nvPr userDrawn="1"/>
        </p:nvSpPr>
        <p:spPr>
          <a:xfrm>
            <a:off x="0" y="2070538"/>
            <a:ext cx="10020822" cy="304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62F9E7-6D94-4241-AAE6-FC5BA5A89F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915" y="2076676"/>
            <a:ext cx="4833257" cy="304186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SECTION BREAK TITLE THREE </a:t>
            </a:r>
            <a:br>
              <a:rPr lang="en-US"/>
            </a:br>
            <a:r>
              <a:rPr lang="en-US"/>
              <a:t>OR FOUR </a:t>
            </a:r>
            <a:br>
              <a:rPr lang="en-US"/>
            </a:br>
            <a:r>
              <a:rPr lang="en-US"/>
              <a:t>LINES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02867D-7E74-9F42-89BA-918D0F0E3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3182" y="5824603"/>
            <a:ext cx="7005323" cy="9096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C7E92A-FC0D-7F48-AB1B-58F1099FE4EF}"/>
              </a:ext>
            </a:extLst>
          </p:cNvPr>
          <p:cNvSpPr/>
          <p:nvPr userDrawn="1"/>
        </p:nvSpPr>
        <p:spPr>
          <a:xfrm>
            <a:off x="10158608" y="2070537"/>
            <a:ext cx="2033392" cy="3041861"/>
          </a:xfrm>
          <a:prstGeom prst="rect">
            <a:avLst/>
          </a:prstGeom>
          <a:solidFill>
            <a:srgbClr val="0A3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125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3" y="504141"/>
            <a:ext cx="2556669" cy="2555875"/>
          </a:xfrm>
          <a:solidFill>
            <a:schemeClr val="tx2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5" y="504141"/>
            <a:ext cx="2556669" cy="2555875"/>
          </a:xfrm>
          <a:solidFill>
            <a:schemeClr val="tx2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7" y="504141"/>
            <a:ext cx="2556669" cy="2555875"/>
          </a:xfrm>
          <a:solidFill>
            <a:schemeClr val="tx2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tx2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3" y="3248980"/>
            <a:ext cx="2556669" cy="2555875"/>
          </a:xfrm>
          <a:solidFill>
            <a:schemeClr val="tx2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5" y="3248980"/>
            <a:ext cx="2556669" cy="2555875"/>
          </a:xfrm>
          <a:solidFill>
            <a:schemeClr val="tx2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7" y="3248980"/>
            <a:ext cx="2556669" cy="2555875"/>
          </a:xfrm>
          <a:solidFill>
            <a:schemeClr val="tx2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tx2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7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38635-73CC-6473-65AF-5B34C1A22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2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73B6B-96C5-88E0-EF8F-6D657527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E4FBA-C11F-53FC-5C2D-F99CB84D4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5CA2EC5-7186-55D7-A759-056737517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389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57FD8-D7B0-5348-40E3-50AC7D010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D0091-447E-AC61-27DA-2ED4863A5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37411D7-D9C6-CFB7-9AEF-BD07B132E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34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37411D7-D9C6-CFB7-9AEF-BD07B132E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058A76-631C-2D24-8D94-EC229288EB38}"/>
              </a:ext>
            </a:extLst>
          </p:cNvPr>
          <p:cNvSpPr txBox="1">
            <a:spLocks/>
          </p:cNvSpPr>
          <p:nvPr userDrawn="1"/>
        </p:nvSpPr>
        <p:spPr>
          <a:xfrm>
            <a:off x="4253188" y="599382"/>
            <a:ext cx="3685623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ED84E88-B3C7-14CB-5F30-5B29DA870A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946" y="1835701"/>
            <a:ext cx="3625468" cy="3044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6E95CC-08C3-AB7B-D52E-C6BD21C73215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283265" y="1835699"/>
            <a:ext cx="3625468" cy="3044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36E2E96-016D-A304-5A81-B86F1E865F3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94584" y="1835700"/>
            <a:ext cx="3625468" cy="3044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217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09B2B-A24D-2486-5DD0-3141C2BDB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07C74-A848-D0CF-8D53-9552BE6D8B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9AE08C-EECC-1C06-2966-CB48CFC6D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41E5F39-105E-B921-551C-DA2E25052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D3D131C-8515-4D78-2253-029DEADD2A4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990600" y="19780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852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5B144-D7B7-FD98-047F-E7BAA958A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B69FD-4478-715A-71BA-EB42D5F12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D532C-3E64-7317-843E-A689252AA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D1EA1E-99BB-1613-11B6-C44A551002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126457-F56D-13E7-0029-3DCF00602A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CDC172B-914B-4883-B57A-B0042F51B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63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C2E3-CB23-A45F-35F2-B7275F4D8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2DA63A-D8AA-220A-D236-FB7B37DED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44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ABFC-240C-FC98-F2CB-7DC39BB68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E1424-7AF2-BC17-357E-159E5CEB5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25177-AE00-579C-7B22-BAA638CAC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9061A0-73EE-6013-E938-14E8EAAB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63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8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253F0-6399-9189-DEB1-7BF506A47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4BF7B-1EBC-88D4-B916-A4E8188DE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31235"/>
            <a:ext cx="10515600" cy="4745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32BD7-7735-6F31-83D7-10742408D5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2" name="Picture 11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C33DCF87-9BB1-48BC-D2B0-4E6FE684FA7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260227" y="6384101"/>
            <a:ext cx="1676400" cy="309621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6502AD5-33BE-D5A3-0B18-F525389659EF}"/>
              </a:ext>
            </a:extLst>
          </p:cNvPr>
          <p:cNvSpPr txBox="1">
            <a:spLocks/>
          </p:cNvSpPr>
          <p:nvPr userDrawn="1"/>
        </p:nvSpPr>
        <p:spPr>
          <a:xfrm>
            <a:off x="3788227" y="334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72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8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EEC1C820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E7ECC-9C36-BADA-1503-7D35FCD768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noProof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How Artificial Intelligence is Transforming National Security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FF53B4-0F37-8A0A-6AC9-43160BB56E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 i="1" noProof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Dr. Jack Francis, AI Solutions Director, Davidson Technologies </a:t>
            </a:r>
            <a:br>
              <a:rPr lang="en-US" sz="2000" b="1" i="1" noProof="1">
                <a:ea typeface="Calibri"/>
              </a:rPr>
            </a:br>
            <a:r>
              <a:rPr lang="en-US" sz="2000" b="1" i="1" noProof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Jason Kearns, Principal Enterprise Architect, Davidson Technologies</a:t>
            </a:r>
            <a:endParaRPr lang="en-US" sz="2000" noProof="1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8418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4C903-6BD1-4D87-DBC8-F6D6EDAFF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AI Shortfalls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855E4-1642-B206-B68E-2DBFA2E96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1"/>
              <a:t>AI has different failure modes than humans</a:t>
            </a:r>
          </a:p>
          <a:p>
            <a:pPr lvl="1"/>
            <a:r>
              <a:rPr lang="en-US" noProof="1"/>
              <a:t>AI can be brittle to changing inputs. </a:t>
            </a:r>
          </a:p>
          <a:p>
            <a:pPr lvl="2"/>
            <a:r>
              <a:rPr lang="en-US" noProof="1"/>
              <a:t>Maven was primarily trained for desert environments and did worse in non-desert environments [1]</a:t>
            </a:r>
          </a:p>
          <a:p>
            <a:pPr lvl="2"/>
            <a:r>
              <a:rPr lang="en-US" noProof="1"/>
              <a:t>For LLM applications, changing a single word can alter the output</a:t>
            </a:r>
          </a:p>
          <a:p>
            <a:pPr lvl="1"/>
            <a:r>
              <a:rPr lang="en-US" noProof="1"/>
              <a:t>AI explainability is a hard problem</a:t>
            </a:r>
          </a:p>
          <a:p>
            <a:pPr lvl="1"/>
            <a:r>
              <a:rPr lang="en-US" noProof="1"/>
              <a:t>AI is vulnerable to adversarial attacks</a:t>
            </a:r>
          </a:p>
          <a:p>
            <a:pPr lvl="2"/>
            <a:r>
              <a:rPr lang="en-US" noProof="1"/>
              <a:t>Slight modifications to input data can be engineered to cause AI misclassification</a:t>
            </a:r>
          </a:p>
          <a:p>
            <a:r>
              <a:rPr lang="en-US" noProof="1"/>
              <a:t>Why does this matter? -&gt; Reduction in AI Trust</a:t>
            </a:r>
          </a:p>
          <a:p>
            <a:pPr marL="0" indent="0">
              <a:buNone/>
            </a:pPr>
            <a:endParaRPr lang="en-US" noProof="1"/>
          </a:p>
          <a:p>
            <a:endParaRPr lang="en-US" noProof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0C5CEF-678F-EB86-4BDC-6ECCE7FCC0B8}"/>
              </a:ext>
            </a:extLst>
          </p:cNvPr>
          <p:cNvSpPr txBox="1"/>
          <p:nvPr/>
        </p:nvSpPr>
        <p:spPr>
          <a:xfrm>
            <a:off x="1767596" y="5345966"/>
            <a:ext cx="8656808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If a commander does not trust AI, how can we expect them to use the recommendations when soldier’s lives are on the line?</a:t>
            </a:r>
          </a:p>
        </p:txBody>
      </p:sp>
      <p:pic>
        <p:nvPicPr>
          <p:cNvPr id="2050" name="Picture 2" descr="How we might protect ourselves from malicious AI | MIT Technology Review">
            <a:extLst>
              <a:ext uri="{FF2B5EF4-FFF2-40B4-BE49-F238E27FC236}">
                <a16:creationId xmlns:a16="http://schemas.microsoft.com/office/drawing/2014/main" id="{BC0789AF-C9DC-98CD-9CA7-27F5B51F5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096" y="194896"/>
            <a:ext cx="4610904" cy="174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BE5790-4BC2-1BBB-68B4-E4B44EF59978}"/>
              </a:ext>
            </a:extLst>
          </p:cNvPr>
          <p:cNvSpPr txBox="1"/>
          <p:nvPr/>
        </p:nvSpPr>
        <p:spPr>
          <a:xfrm>
            <a:off x="276045" y="6170543"/>
            <a:ext cx="60019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noProof="1"/>
              <a:t>[1] https://www.deeplearning.ai/the-batch/maven-a-system-that-analyzes-satellite-data-to-identify-targets-in-real-world-conflicts/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C08FEC-6E73-BEB6-6A6E-EA1B7A1A5053}"/>
              </a:ext>
            </a:extLst>
          </p:cNvPr>
          <p:cNvSpPr txBox="1"/>
          <p:nvPr/>
        </p:nvSpPr>
        <p:spPr>
          <a:xfrm>
            <a:off x="11843828" y="6581001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/>
              <a:t>10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675379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3C85A-DC85-F2C9-29F5-9E5EB4069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Warfare Transformation: Decision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85603-E653-2E13-6897-0289E3FDB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b="1" noProof="1"/>
              <a:t>Major Focus: </a:t>
            </a:r>
            <a:r>
              <a:rPr lang="en-US" sz="2400" noProof="1"/>
              <a:t>Get AI in hands of users to gain trust in system over time.</a:t>
            </a:r>
          </a:p>
          <a:p>
            <a:pPr lvl="1"/>
            <a:r>
              <a:rPr lang="en-US" sz="2000" noProof="1"/>
              <a:t>Human in the loop, with slow gradient towards true autonomous control</a:t>
            </a:r>
          </a:p>
          <a:p>
            <a:pPr lvl="1"/>
            <a:r>
              <a:rPr lang="en-US" sz="2000" noProof="1"/>
              <a:t>Some applications require AI due to volume or current lack of manpower (Computer Vision)</a:t>
            </a:r>
          </a:p>
          <a:p>
            <a:pPr lvl="1"/>
            <a:r>
              <a:rPr lang="en-US" sz="2000" noProof="1"/>
              <a:t>Use AI when risk level is appropriate</a:t>
            </a:r>
          </a:p>
          <a:p>
            <a:r>
              <a:rPr lang="en-US" sz="2400" noProof="1"/>
              <a:t>Decision Advantage use cases include Intelligence (ISR), Command and Control, Autonomy, and Predictive Maintenance among many others</a:t>
            </a:r>
          </a:p>
          <a:p>
            <a:r>
              <a:rPr lang="en-US" sz="2400" b="1" noProof="1"/>
              <a:t>The Ultimate Objective: Decision Advantage.</a:t>
            </a:r>
            <a:r>
              <a:rPr lang="en-US" sz="2400" noProof="1"/>
              <a:t> Using AI to sense, make sense, and act faster and more effectively than any adversary, giving commanders a decisive edge.</a:t>
            </a:r>
          </a:p>
          <a:p>
            <a:endParaRPr lang="en-US" sz="2400" noProof="1"/>
          </a:p>
          <a:p>
            <a:r>
              <a:rPr lang="en-US" sz="2400" b="1" noProof="1"/>
              <a:t>Cybersecurity:</a:t>
            </a:r>
            <a:r>
              <a:rPr lang="en-US" sz="2400" noProof="1"/>
              <a:t> AI is a force multiplier for offensive and defensive cyber operations, autonomously processing vast amounts of data to enhance threat intelligence, threat hunting, and offensive capabilities.</a:t>
            </a:r>
          </a:p>
          <a:p>
            <a:endParaRPr lang="en-US" sz="2400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A0FAFA-EADC-C5D6-CA0D-796BBBDDA400}"/>
              </a:ext>
            </a:extLst>
          </p:cNvPr>
          <p:cNvSpPr txBox="1"/>
          <p:nvPr/>
        </p:nvSpPr>
        <p:spPr>
          <a:xfrm>
            <a:off x="11843828" y="6581001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/>
              <a:t>11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449192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4E52F-280B-DBE1-6C8A-FA7CCFA2F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AI Reconnaissance &amp; Intelligence Gathering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82DE2CD-16DC-04E3-AE20-5CB81FD171AE}"/>
              </a:ext>
            </a:extLst>
          </p:cNvPr>
          <p:cNvSpPr txBox="1">
            <a:spLocks/>
          </p:cNvSpPr>
          <p:nvPr/>
        </p:nvSpPr>
        <p:spPr>
          <a:xfrm>
            <a:off x="838200" y="1686307"/>
            <a:ext cx="98694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noProof="1"/>
              <a:t>Reconnaissance is the precursor that shapes offensive cyber operations.</a:t>
            </a:r>
          </a:p>
          <a:p>
            <a:r>
              <a:rPr lang="en-US" noProof="1"/>
              <a:t>AI accelerates OSINT and CYBINT processing beyond human limits</a:t>
            </a:r>
          </a:p>
          <a:p>
            <a:pPr lvl="1"/>
            <a:r>
              <a:rPr lang="en-US" noProof="1"/>
              <a:t>China is accelerating this as shown in CrowdStrike Global Threat Report; highlighting a 150% surge in China state-sponsored espionage attacks [1]</a:t>
            </a:r>
          </a:p>
          <a:p>
            <a:pPr lvl="1"/>
            <a:r>
              <a:rPr lang="en-US" noProof="1"/>
              <a:t>Chinese spy services have invested heavily in artificial intelligence to create new tools to speed analysis [2]</a:t>
            </a:r>
          </a:p>
          <a:p>
            <a:r>
              <a:rPr lang="en-US" b="1" noProof="1"/>
              <a:t>Iran Utilizes GenAI for Vulnerability Research and Exploitation. </a:t>
            </a:r>
          </a:p>
          <a:p>
            <a:pPr lvl="1"/>
            <a:r>
              <a:rPr lang="en-US" noProof="1"/>
              <a:t>In 2024, Iran-nexus actors increasingly explored GenAI for vulnerability research and exploit development [1]</a:t>
            </a:r>
          </a:p>
          <a:p>
            <a:r>
              <a:rPr lang="en-US" noProof="1"/>
              <a:t>Primary goal is to improve efficiency and sophistication of espionage, propaganda, and offensive cyber efforts.</a:t>
            </a:r>
          </a:p>
          <a:p>
            <a:pPr lvl="1"/>
            <a:endParaRPr lang="en-US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58AE1B-B9EC-C1F1-2FCF-CC83DB6D4E55}"/>
              </a:ext>
            </a:extLst>
          </p:cNvPr>
          <p:cNvSpPr txBox="1"/>
          <p:nvPr/>
        </p:nvSpPr>
        <p:spPr>
          <a:xfrm>
            <a:off x="276045" y="6170543"/>
            <a:ext cx="986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noProof="1"/>
              <a:t>[1] CrowdStrike 2025 Global Threat Report </a:t>
            </a:r>
          </a:p>
          <a:p>
            <a:r>
              <a:rPr lang="en-US" sz="800" noProof="1"/>
              <a:t>[2] https://www.recordedfuture.com/research/artificial-eyes-generative-ai-chinas-military-intelligence</a:t>
            </a:r>
            <a:endParaRPr lang="en-US" sz="500" noProof="1"/>
          </a:p>
          <a:p>
            <a:r>
              <a:rPr lang="en-US" sz="800" noProof="1"/>
              <a:t>[3] https://www.microsoft.com/en-us/security/blog/2024/02/14/staying-ahead-of-threat-actors-in-the-age-of-ai/#:~:text=Forest%20Blizzard’s%20use%20of%20LLMs,TTPs%20using%20the%20following%20descriptions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F3E858-E181-C00D-8F04-5D89CD946A61}"/>
              </a:ext>
            </a:extLst>
          </p:cNvPr>
          <p:cNvSpPr txBox="1"/>
          <p:nvPr/>
        </p:nvSpPr>
        <p:spPr>
          <a:xfrm>
            <a:off x="11843828" y="6581001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/>
              <a:t>12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4179620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B9F55-99EF-BD1B-F8FC-1C39BA7B1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Offensive Cyber Autonomy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20292-BAD8-4EE8-EEBD-D527DB402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4991100" cy="4418156"/>
          </a:xfrm>
        </p:spPr>
        <p:txBody>
          <a:bodyPr>
            <a:normAutofit lnSpcReduction="10000"/>
          </a:bodyPr>
          <a:lstStyle/>
          <a:p>
            <a:r>
              <a:rPr lang="en-US" sz="2000" noProof="1"/>
              <a:t>Recent benching of generative AI models in security challenges showed problem success rate of 61.4% [1]</a:t>
            </a:r>
          </a:p>
          <a:p>
            <a:r>
              <a:rPr lang="en-US" sz="2000" b="1" noProof="1"/>
              <a:t>HexStrike AI: </a:t>
            </a:r>
            <a:r>
              <a:rPr lang="en-US" sz="2000" noProof="1"/>
              <a:t>New AI orchestration framework dramatically accelerates threat actor capabilities, reducing complex exploit times from </a:t>
            </a:r>
            <a:r>
              <a:rPr lang="en-US" sz="2000" b="1" noProof="1"/>
              <a:t>days to minutes.</a:t>
            </a:r>
          </a:p>
          <a:p>
            <a:r>
              <a:rPr lang="en-US" sz="2000" noProof="1"/>
              <a:t>Within hours of non-trivial Citrix vulnerability release, HexStrike was used with success in exploit [2]</a:t>
            </a:r>
          </a:p>
          <a:p>
            <a:r>
              <a:rPr lang="en-US" sz="2000" b="1" noProof="1"/>
              <a:t>China’s approach</a:t>
            </a:r>
            <a:r>
              <a:rPr lang="en-US" sz="2000" noProof="1"/>
              <a:t>: Per FBI Cyber leadership, Chinese operators are actively experimenting with AI across the </a:t>
            </a:r>
            <a:r>
              <a:rPr lang="en-US" sz="2000" b="1" noProof="1"/>
              <a:t>entire attack chain,</a:t>
            </a:r>
            <a:r>
              <a:rPr lang="en-US" sz="2000" noProof="1"/>
              <a:t> not always perfect, but </a:t>
            </a:r>
            <a:r>
              <a:rPr lang="en-US" sz="2000" b="1" noProof="1"/>
              <a:t>efficiency and speed gains matter</a:t>
            </a:r>
            <a:r>
              <a:rPr lang="en-US" sz="2000" noProof="1"/>
              <a:t>.[4]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B94C37-B20E-838F-F11F-F923463AA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447" y="1825626"/>
            <a:ext cx="6242553" cy="25307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25FA13-1515-8C5F-B846-59E763276728}"/>
              </a:ext>
            </a:extLst>
          </p:cNvPr>
          <p:cNvSpPr txBox="1"/>
          <p:nvPr/>
        </p:nvSpPr>
        <p:spPr>
          <a:xfrm>
            <a:off x="6631709" y="4356390"/>
            <a:ext cx="499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noProof="1"/>
              <a:t>HexStrike AI Performance benchmarks [3]. Demonstrating improvement in pentesting operations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A7ED95-2915-C400-7610-6E0ECBD97BC7}"/>
              </a:ext>
            </a:extLst>
          </p:cNvPr>
          <p:cNvSpPr txBox="1"/>
          <p:nvPr/>
        </p:nvSpPr>
        <p:spPr>
          <a:xfrm>
            <a:off x="276045" y="6170543"/>
            <a:ext cx="4764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noProof="1"/>
              <a:t>[1] https://arxiv.org/pdf/2506.14682</a:t>
            </a:r>
          </a:p>
          <a:p>
            <a:r>
              <a:rPr lang="en-US" sz="800" noProof="1"/>
              <a:t>[2] https://blog.checkpoint.com/executive-insights/hexstrike-ai-when-llms-meet-zero-day-exploitation/</a:t>
            </a:r>
            <a:br>
              <a:rPr lang="en-US" sz="800" noProof="1"/>
            </a:br>
            <a:r>
              <a:rPr lang="en-US" sz="800" noProof="1"/>
              <a:t>[3] https://github.com/0x4m4/hexstrike-ai</a:t>
            </a:r>
          </a:p>
          <a:p>
            <a:r>
              <a:rPr lang="en-US" sz="800" noProof="1"/>
              <a:t>[4] https://www.theregister.com/2025/04/29/fbi_china_ai/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4FCA03-3731-475A-AB6A-78F86A18ADCF}"/>
              </a:ext>
            </a:extLst>
          </p:cNvPr>
          <p:cNvSpPr txBox="1"/>
          <p:nvPr/>
        </p:nvSpPr>
        <p:spPr>
          <a:xfrm>
            <a:off x="11843828" y="6581001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/>
              <a:t>13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4279476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F9697-E397-ACCA-BC96-0CFC383B7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05F30-64A0-94C5-04BF-75FD2CD54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Offensive Cyber Autonomy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D5C413-1DE0-8E86-AD40-345E03EE9542}"/>
              </a:ext>
            </a:extLst>
          </p:cNvPr>
          <p:cNvSpPr txBox="1"/>
          <p:nvPr/>
        </p:nvSpPr>
        <p:spPr>
          <a:xfrm>
            <a:off x="11843828" y="6581001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/>
              <a:t>13</a:t>
            </a:r>
            <a:endParaRPr lang="en-US" noProof="1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30254D-06DF-1A9B-3C8F-42E2ACBA2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74" y="1466219"/>
            <a:ext cx="5597632" cy="3149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8DDAFF-8147-CBCA-6683-1668C4576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502" y="3040776"/>
            <a:ext cx="6543812" cy="367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24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09CC8-A02B-3349-2DCC-C48E1B1EA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E8F04-3494-A64B-096B-243968557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AI Driven Attack Development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CD8A29-B1FD-81FC-B31A-379E9867CEEF}"/>
              </a:ext>
            </a:extLst>
          </p:cNvPr>
          <p:cNvSpPr txBox="1">
            <a:spLocks/>
          </p:cNvSpPr>
          <p:nvPr/>
        </p:nvSpPr>
        <p:spPr>
          <a:xfrm>
            <a:off x="838200" y="1686307"/>
            <a:ext cx="98694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noProof="1"/>
              <a:t>Largely focused around dual-use and open-source technologies.</a:t>
            </a:r>
          </a:p>
          <a:p>
            <a:r>
              <a:rPr lang="en-US" b="1" noProof="1"/>
              <a:t>Weaponizing:</a:t>
            </a:r>
            <a:r>
              <a:rPr lang="en-US" noProof="1"/>
              <a:t> China’s open-sourced DeepSeek model is found to be trivial in breaking safety mechanisms, easily supporting development of functional malware, including ransomware code from scratch [1]</a:t>
            </a:r>
          </a:p>
          <a:p>
            <a:r>
              <a:rPr lang="en-US" b="1" noProof="1"/>
              <a:t>Intelligence: </a:t>
            </a:r>
            <a:r>
              <a:rPr lang="en-US" noProof="1"/>
              <a:t>China’s PLA fine-tuned Meta’s open-sourced Llama language model into tool called “ChatBIT”, optimized for military intelligence analysis and possible strategic planning [2] </a:t>
            </a:r>
          </a:p>
          <a:p>
            <a:r>
              <a:rPr lang="en-US" noProof="1"/>
              <a:t>Voice phishing (vishing) attacks, where adversaries call victims to amplify their activities with persuasive social engineering techniques, saw explosive growth, up 442% between the first and second half of 2024. [3] Russian cyber gangs demonstrate repeat success with this method, posing as IT staff.</a:t>
            </a:r>
          </a:p>
          <a:p>
            <a:endParaRPr lang="en-US" noProof="1"/>
          </a:p>
          <a:p>
            <a:endParaRPr lang="en-US" noProof="1"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5BF6D2-2A73-D44F-1E2E-197F618381AF}"/>
              </a:ext>
            </a:extLst>
          </p:cNvPr>
          <p:cNvSpPr txBox="1"/>
          <p:nvPr/>
        </p:nvSpPr>
        <p:spPr>
          <a:xfrm>
            <a:off x="276045" y="6170543"/>
            <a:ext cx="6686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noProof="1"/>
              <a:t>[1] https://www.csis.org/analysis/delving-dangers-deepseek</a:t>
            </a:r>
          </a:p>
          <a:p>
            <a:r>
              <a:rPr lang="en-US" sz="800" noProof="1"/>
              <a:t>[2] https://www.reuters.com/technology/artificial-intelligence/chinese-researchers-develop-ai-model-military-use-back-metas-llama-2024-11-01/</a:t>
            </a:r>
          </a:p>
          <a:p>
            <a:r>
              <a:rPr lang="en-US" sz="800" noProof="1"/>
              <a:t>[3] CrowdStrike 2025 Global Threat Report </a:t>
            </a:r>
            <a:endParaRPr lang="en-US" sz="500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43C314-36BF-18E2-6BCC-439C67FB0D69}"/>
              </a:ext>
            </a:extLst>
          </p:cNvPr>
          <p:cNvSpPr txBox="1"/>
          <p:nvPr/>
        </p:nvSpPr>
        <p:spPr>
          <a:xfrm>
            <a:off x="11843828" y="6581001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/>
              <a:t>14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744792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3C8EF-BA70-7430-6E39-34FCE8A7A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DarkGPTs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FDF58-15B3-FEBB-E976-20A3010AE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19781" cy="4351338"/>
          </a:xfrm>
        </p:spPr>
        <p:txBody>
          <a:bodyPr>
            <a:normAutofit fontScale="92500" lnSpcReduction="20000"/>
          </a:bodyPr>
          <a:lstStyle/>
          <a:p>
            <a:r>
              <a:rPr lang="en-US" noProof="1"/>
              <a:t>Malicious GenAI variants marketed on darknet/hacker forums that remove safety filters and produce harmful outputs (malware, phishing, obfuscation).</a:t>
            </a:r>
          </a:p>
          <a:p>
            <a:r>
              <a:rPr lang="en-US" b="1" noProof="1"/>
              <a:t>Evil-GPT and WolfGPT:</a:t>
            </a:r>
            <a:r>
              <a:rPr lang="en-US" noProof="1"/>
              <a:t> Described as a cheap “Malware factory” particularly appealing to low-skilled hackers, drawing on extensive datasets of existing malware. [1][2]</a:t>
            </a:r>
          </a:p>
          <a:p>
            <a:r>
              <a:rPr lang="en-US" b="1" noProof="1"/>
              <a:t>Operational Impact: </a:t>
            </a:r>
            <a:r>
              <a:rPr lang="en-US" noProof="1"/>
              <a:t>Lowers the skill barrier, shortens development time, and contributes to attribution blur.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469850-52FF-1DF7-2981-E3513B667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981" y="1825625"/>
            <a:ext cx="5434019" cy="25585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32B6AA-423C-885E-1666-D2AB67CA9E1D}"/>
              </a:ext>
            </a:extLst>
          </p:cNvPr>
          <p:cNvSpPr txBox="1"/>
          <p:nvPr/>
        </p:nvSpPr>
        <p:spPr>
          <a:xfrm>
            <a:off x="7504309" y="4356390"/>
            <a:ext cx="4115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noProof="1"/>
              <a:t>Example output of WolfGPT for process injection in C++ language.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476D00-D79B-F0B0-2C81-CEC38E9005A7}"/>
              </a:ext>
            </a:extLst>
          </p:cNvPr>
          <p:cNvSpPr txBox="1"/>
          <p:nvPr/>
        </p:nvSpPr>
        <p:spPr>
          <a:xfrm>
            <a:off x="276045" y="6170543"/>
            <a:ext cx="7662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noProof="1"/>
              <a:t>[1] https://www.qsolit.com/evil-gpt-the-enemy-of-chatgpt/#:~:text=In%20the%20ever%2Devolving%20landscape,task%20ChatGPT%27s%20ethics%20would%20block.</a:t>
            </a:r>
          </a:p>
          <a:p>
            <a:r>
              <a:rPr lang="en-US" sz="800" noProof="1"/>
              <a:t>[2] https://blog.barracuda.com/2025/08/28/wolfgpt-upgraded-dark-ai-malware</a:t>
            </a:r>
            <a:endParaRPr lang="en-US" sz="500" noProof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460A09-0033-45DA-D2E2-552AAB580573}"/>
              </a:ext>
            </a:extLst>
          </p:cNvPr>
          <p:cNvSpPr txBox="1"/>
          <p:nvPr/>
        </p:nvSpPr>
        <p:spPr>
          <a:xfrm>
            <a:off x="11843828" y="6581001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/>
              <a:t>15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072091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ACB08-912C-9C8E-2252-F96B50E8F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Lowering the Bar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BEBDB-3478-9BDA-92A2-EEC7B87FC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10798" cy="35845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1">
                <a:latin typeface="Calibri"/>
                <a:ea typeface="Calibri"/>
                <a:cs typeface="Calibri"/>
              </a:rPr>
              <a:t>GenAI lowers the technical expertise needed for cyber attacks.</a:t>
            </a:r>
          </a:p>
          <a:p>
            <a:pPr lvl="1"/>
            <a:r>
              <a:rPr lang="en-US" noProof="1"/>
              <a:t>Readily available open-source tools accelerate attack development and dissemination.</a:t>
            </a:r>
          </a:p>
          <a:p>
            <a:pPr lvl="1"/>
            <a:r>
              <a:rPr lang="en-US" noProof="1"/>
              <a:t>Malware-as-a-Service offering subscription-based AI services for creating hacking tools and executing attacks.</a:t>
            </a:r>
          </a:p>
          <a:p>
            <a:r>
              <a:rPr lang="en-US" noProof="1"/>
              <a:t>Accelerated reconnaissance and attack development using agents</a:t>
            </a:r>
          </a:p>
          <a:p>
            <a:pPr lvl="1"/>
            <a:r>
              <a:rPr lang="en-US" noProof="1">
                <a:latin typeface="Calibri"/>
                <a:ea typeface="Calibri"/>
                <a:cs typeface="Calibri"/>
              </a:rPr>
              <a:t>Adds ability to prioritize and build cyber kill chains and operational security actions without technical depth</a:t>
            </a:r>
            <a:endParaRPr lang="en-US" noProof="1">
              <a:ea typeface="Calibri"/>
            </a:endParaRPr>
          </a:p>
          <a:p>
            <a:pPr marL="457200" lvl="1" indent="0">
              <a:buNone/>
            </a:pPr>
            <a:endParaRPr lang="en-US" noProof="1">
              <a:ea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9CC9BD-2C90-3555-087A-7FAC5744EB92}"/>
              </a:ext>
            </a:extLst>
          </p:cNvPr>
          <p:cNvSpPr txBox="1"/>
          <p:nvPr/>
        </p:nvSpPr>
        <p:spPr>
          <a:xfrm>
            <a:off x="1511166" y="5751399"/>
            <a:ext cx="8656808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The gap between an Advanced Persistent Threat and a capable, resource-constrained actor is narrowing.</a:t>
            </a:r>
            <a:endParaRPr lang="en-US" sz="3200" noProof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25E94B-E37B-8469-25A5-F84AE5CBD095}"/>
              </a:ext>
            </a:extLst>
          </p:cNvPr>
          <p:cNvSpPr txBox="1"/>
          <p:nvPr/>
        </p:nvSpPr>
        <p:spPr>
          <a:xfrm>
            <a:off x="11843828" y="6581001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/>
              <a:t>16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772748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CD1C7-A959-3004-B032-EEED16397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8637-58F0-83C4-BC1C-8E3B54BFD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>
                <a:latin typeface="Calibri"/>
                <a:ea typeface="Calibri"/>
                <a:cs typeface="Calibri"/>
              </a:rPr>
              <a:t>Force Multiplier</a:t>
            </a:r>
            <a:endParaRPr lang="en-US" noProof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607C0-8FAA-44F9-D304-EBDA51801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10798" cy="35845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noProof="1">
                <a:latin typeface="Calibri"/>
                <a:ea typeface="Calibri"/>
                <a:cs typeface="Calibri"/>
              </a:rPr>
              <a:t>Agentic offensive systems greatly enhance and scale threat actor capability</a:t>
            </a:r>
          </a:p>
          <a:p>
            <a:pPr lvl="1"/>
            <a:r>
              <a:rPr lang="en-US" noProof="1">
                <a:latin typeface="Calibri"/>
                <a:ea typeface="Calibri"/>
                <a:cs typeface="Calibri"/>
              </a:rPr>
              <a:t>Making every malicious actor more efficient</a:t>
            </a:r>
          </a:p>
          <a:p>
            <a:pPr lvl="1"/>
            <a:r>
              <a:rPr lang="en-US" noProof="1">
                <a:latin typeface="Calibri"/>
                <a:ea typeface="Calibri"/>
                <a:cs typeface="Calibri"/>
              </a:rPr>
              <a:t>Why does this matter? -&gt; Active paradigm shift threat landscape</a:t>
            </a:r>
          </a:p>
          <a:p>
            <a:pPr lvl="1"/>
            <a:r>
              <a:rPr lang="en-US" noProof="1">
                <a:latin typeface="Calibri"/>
                <a:ea typeface="Calibri"/>
                <a:cs typeface="Calibri"/>
              </a:rPr>
              <a:t>Autonomous AI agents performing multiple steps of an attack from initial research to vulnerability exploitation</a:t>
            </a:r>
          </a:p>
          <a:p>
            <a:r>
              <a:rPr lang="en-US" noProof="1">
                <a:latin typeface="Calibri"/>
                <a:ea typeface="Calibri"/>
                <a:cs typeface="Calibri"/>
              </a:rPr>
              <a:t>Recent Anthropic report on 'Disrupting the first AI-orchestrated espionage campaign' </a:t>
            </a:r>
          </a:p>
          <a:p>
            <a:pPr lvl="1"/>
            <a:r>
              <a:rPr lang="en-US" noProof="1">
                <a:latin typeface="Calibri"/>
                <a:ea typeface="Calibri"/>
                <a:cs typeface="Calibri"/>
              </a:rPr>
              <a:t>Targeted 30 organizations through orchestration agents</a:t>
            </a:r>
          </a:p>
          <a:p>
            <a:pPr lvl="1"/>
            <a:endParaRPr lang="en-US" noProof="1">
              <a:latin typeface="Calibri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194151-E818-282D-13DA-45DDAE4A5774}"/>
              </a:ext>
            </a:extLst>
          </p:cNvPr>
          <p:cNvSpPr txBox="1"/>
          <p:nvPr/>
        </p:nvSpPr>
        <p:spPr>
          <a:xfrm>
            <a:off x="1511166" y="5751399"/>
            <a:ext cx="8656808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The gap between an Advanced Persistent Threat and a capable, resource-constrained actor is narrowing.</a:t>
            </a:r>
            <a:endParaRPr lang="en-US" sz="3200" noProof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B90C76-D225-FBF6-7E30-2DA4F2E25B17}"/>
              </a:ext>
            </a:extLst>
          </p:cNvPr>
          <p:cNvSpPr txBox="1"/>
          <p:nvPr/>
        </p:nvSpPr>
        <p:spPr>
          <a:xfrm>
            <a:off x="11843828" y="6581001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/>
              <a:t>16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501555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795A0-FE01-B6EC-3019-451B03896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AI-Informed Threat Hunting (Proactive Defense)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3D4BC-7F2C-E6FA-C555-51FE3AA36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noProof="1"/>
              <a:t>Threat hunting is a proactive method that looks for signs of compromise or indicators of compromise (IOCs)</a:t>
            </a:r>
          </a:p>
          <a:p>
            <a:r>
              <a:rPr lang="en-US" b="1" noProof="1"/>
              <a:t>Traditional Threat Hunting</a:t>
            </a:r>
          </a:p>
          <a:p>
            <a:pPr lvl="1"/>
            <a:r>
              <a:rPr lang="en-US" noProof="1"/>
              <a:t>Data overload with sheer volume of information generated by modern networks</a:t>
            </a:r>
          </a:p>
          <a:p>
            <a:pPr lvl="1"/>
            <a:r>
              <a:rPr lang="en-US" noProof="1"/>
              <a:t>Manual log &amp; telemetry review leading to difficult event correlation</a:t>
            </a:r>
          </a:p>
          <a:p>
            <a:r>
              <a:rPr lang="en-US" b="1" noProof="1"/>
              <a:t>AI / Agentic AI Threat Hunting</a:t>
            </a:r>
            <a:endParaRPr lang="en-US" noProof="1"/>
          </a:p>
          <a:p>
            <a:pPr lvl="1"/>
            <a:r>
              <a:rPr lang="en-US" noProof="1"/>
              <a:t>Autonomy in routine data correlation and enrichment tasks</a:t>
            </a:r>
          </a:p>
          <a:p>
            <a:pPr lvl="1"/>
            <a:r>
              <a:rPr lang="en-US" noProof="1"/>
              <a:t>Enhances ability to detect subtle patterns missed by human analysts</a:t>
            </a:r>
          </a:p>
          <a:p>
            <a:r>
              <a:rPr lang="en-US" noProof="1"/>
              <a:t>US Cyber Command seeking innovative solutions on challenge sets to include AI-assisted Cyber Threat Hunting, Defensive Cyberspace ops and continuous monitoring [1]</a:t>
            </a:r>
          </a:p>
          <a:p>
            <a:endParaRPr lang="en-US" noProof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1B65B8-F68F-7BBB-BEAC-1294001DAEC7}"/>
              </a:ext>
            </a:extLst>
          </p:cNvPr>
          <p:cNvSpPr txBox="1"/>
          <p:nvPr/>
        </p:nvSpPr>
        <p:spPr>
          <a:xfrm>
            <a:off x="276045" y="6170543"/>
            <a:ext cx="734207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noProof="1"/>
              <a:t>[1] https://www.cybercom.mil/Portals/56/Documents/Cyber%20Command%20Problem%20Set%203rd%20Edition.pdf?ver=peIH1oSQMl5uvPQxB4Cs-g%3D%3D</a:t>
            </a:r>
          </a:p>
          <a:p>
            <a:endParaRPr lang="en-US" sz="500" noProof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B809CD-B6D2-C6CC-ED7C-580C1A56B989}"/>
              </a:ext>
            </a:extLst>
          </p:cNvPr>
          <p:cNvSpPr txBox="1"/>
          <p:nvPr/>
        </p:nvSpPr>
        <p:spPr>
          <a:xfrm>
            <a:off x="11843828" y="6581001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/>
              <a:t>17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624915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02AC6-4C86-3ACD-5479-2CB5CF90E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15274-6B9C-816A-B421-82806F886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1"/>
              <a:t>Traditional AI vs Generative AI</a:t>
            </a:r>
          </a:p>
          <a:p>
            <a:r>
              <a:rPr lang="en-US" noProof="1"/>
              <a:t>AI for Decision Advantage</a:t>
            </a:r>
          </a:p>
          <a:p>
            <a:r>
              <a:rPr lang="en-US" noProof="1"/>
              <a:t>AI-Enhanced Adversarial Capabilities</a:t>
            </a:r>
          </a:p>
          <a:p>
            <a:r>
              <a:rPr lang="en-US" noProof="1"/>
              <a:t>Conclusion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40DFFD-9A1F-E231-AD09-772412FE029E}"/>
              </a:ext>
            </a:extLst>
          </p:cNvPr>
          <p:cNvSpPr txBox="1"/>
          <p:nvPr/>
        </p:nvSpPr>
        <p:spPr>
          <a:xfrm>
            <a:off x="11925580" y="6581001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78979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CAF48-3970-263C-8B09-9E8F31604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AI Transformation on National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3E761-655D-5875-1148-AC2960269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noProof="1"/>
              <a:t>Geopolitics:</a:t>
            </a:r>
            <a:r>
              <a:rPr lang="en-US" noProof="1"/>
              <a:t> Active race for algorithmic superiority, fueled by compute.</a:t>
            </a:r>
          </a:p>
          <a:p>
            <a:r>
              <a:rPr lang="en-US" b="1" noProof="1"/>
              <a:t>Warfare:</a:t>
            </a:r>
            <a:r>
              <a:rPr lang="en-US" noProof="1"/>
              <a:t> The battlespace is accelerating to machine speed, making the vision of CJADC2 unachievable without an AI backbone.</a:t>
            </a:r>
          </a:p>
          <a:p>
            <a:r>
              <a:rPr lang="en-US" b="1" noProof="1"/>
              <a:t>Adversary Capabilities enhanced by AI:</a:t>
            </a:r>
            <a:r>
              <a:rPr lang="en-US" noProof="1"/>
              <a:t> GenAI is enabling accelerated development of increasingly sophisticated and autonomous offensive capabilities while amplifying information warfare and disinformation.</a:t>
            </a:r>
          </a:p>
          <a:p>
            <a:r>
              <a:rPr lang="en-US" b="1" noProof="1"/>
              <a:t>Infrastructure:</a:t>
            </a:r>
            <a:r>
              <a:rPr lang="en-US" noProof="1"/>
              <a:t> With the rise of GenAI, large data centers are now key targets for adversaries that must be defended due to national security implications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57BEA2-8082-42F0-F020-8E8411A67BC1}"/>
              </a:ext>
            </a:extLst>
          </p:cNvPr>
          <p:cNvSpPr txBox="1"/>
          <p:nvPr/>
        </p:nvSpPr>
        <p:spPr>
          <a:xfrm>
            <a:off x="11843828" y="6581001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/>
              <a:t>18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999363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0D6BD-CFCC-E869-11F9-77AA93893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D35AB-9AFC-C00D-13EA-1E0DDA7C6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noProof="1"/>
              <a:t>The Strategic Landscape Has Fundamentally Changed.</a:t>
            </a:r>
            <a:r>
              <a:rPr lang="en-US" noProof="1"/>
              <a:t> The AI competition with our pacing threat is a defining element of our national security.</a:t>
            </a:r>
          </a:p>
          <a:p>
            <a:r>
              <a:rPr lang="en-US" b="1" noProof="1"/>
              <a:t>AI-Enabled attacks are increasing in sophistication, speed, and scale. </a:t>
            </a:r>
            <a:r>
              <a:rPr lang="en-US" noProof="1"/>
              <a:t>Defensive postures that worked yesterday won’t hold tomorrow. AI shifts the tempo of conflict to machine speed.</a:t>
            </a:r>
          </a:p>
          <a:p>
            <a:r>
              <a:rPr lang="en-US" noProof="1"/>
              <a:t>Our ability to securely develop, deploy, and adapt AI faster than our competitors will define our strategic position for the coming decades.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8F8810-04CE-543D-689E-7FA12829CE31}"/>
              </a:ext>
            </a:extLst>
          </p:cNvPr>
          <p:cNvSpPr txBox="1"/>
          <p:nvPr/>
        </p:nvSpPr>
        <p:spPr>
          <a:xfrm>
            <a:off x="11843828" y="6581001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/>
              <a:t>19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857859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5281E-7FA2-7FBA-3CE7-2B355E13E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0F738-9AFB-D2DE-21DD-53AC062E1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noProof="1"/>
              <a:t>Contact Info</a:t>
            </a:r>
          </a:p>
          <a:p>
            <a:pPr lvl="1"/>
            <a:r>
              <a:rPr lang="en-US" sz="3600" noProof="1"/>
              <a:t>Jack Francis: </a:t>
            </a:r>
            <a:r>
              <a:rPr lang="en-US" sz="3600" noProof="1">
                <a:solidFill>
                  <a:schemeClr val="bg1"/>
                </a:solidFill>
              </a:rPr>
              <a:t>jackfrancis@davidson-tech.com</a:t>
            </a:r>
          </a:p>
          <a:p>
            <a:pPr lvl="1"/>
            <a:r>
              <a:rPr lang="en-US" sz="3600" noProof="1"/>
              <a:t>Jason Kearns: jasonkearns@davidson-tech.com</a:t>
            </a:r>
          </a:p>
          <a:p>
            <a:pPr marL="457200" lvl="1" indent="0">
              <a:buNone/>
            </a:pPr>
            <a:endParaRPr lang="en-US" noProof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A8A8EE-625E-3A1B-8676-1101B93FCBB2}"/>
              </a:ext>
            </a:extLst>
          </p:cNvPr>
          <p:cNvSpPr txBox="1"/>
          <p:nvPr/>
        </p:nvSpPr>
        <p:spPr>
          <a:xfrm>
            <a:off x="11843828" y="6581001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/>
              <a:t>20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81581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70">
            <a:extLst>
              <a:ext uri="{FF2B5EF4-FFF2-40B4-BE49-F238E27FC236}">
                <a16:creationId xmlns:a16="http://schemas.microsoft.com/office/drawing/2014/main" id="{8B32BF01-0381-2B4C-9774-8B8AA73478E1}"/>
              </a:ext>
            </a:extLst>
          </p:cNvPr>
          <p:cNvSpPr/>
          <p:nvPr/>
        </p:nvSpPr>
        <p:spPr>
          <a:xfrm>
            <a:off x="-37307" y="-17463"/>
            <a:ext cx="5815013" cy="6882607"/>
          </a:xfrm>
          <a:custGeom>
            <a:avLst/>
            <a:gdLst>
              <a:gd name="connsiteX0" fmla="*/ 0 w 24443"/>
              <a:gd name="connsiteY0" fmla="*/ 0 h 21600"/>
              <a:gd name="connsiteX1" fmla="*/ 10241 w 24443"/>
              <a:gd name="connsiteY1" fmla="*/ 0 h 21600"/>
              <a:gd name="connsiteX2" fmla="*/ 24321 w 24443"/>
              <a:gd name="connsiteY2" fmla="*/ 10546 h 21600"/>
              <a:gd name="connsiteX3" fmla="*/ 24443 w 24443"/>
              <a:gd name="connsiteY3" fmla="*/ 10806 h 21600"/>
              <a:gd name="connsiteX4" fmla="*/ 24291 w 24443"/>
              <a:gd name="connsiteY4" fmla="*/ 11079 h 21600"/>
              <a:gd name="connsiteX5" fmla="*/ 10258 w 24443"/>
              <a:gd name="connsiteY5" fmla="*/ 21600 h 21600"/>
              <a:gd name="connsiteX6" fmla="*/ 2845 w 24443"/>
              <a:gd name="connsiteY6" fmla="*/ 21600 h 21600"/>
              <a:gd name="connsiteX7" fmla="*/ 0 w 24443"/>
              <a:gd name="connsiteY7" fmla="*/ 0 h 21600"/>
              <a:gd name="connsiteX0" fmla="*/ 0 w 24443"/>
              <a:gd name="connsiteY0" fmla="*/ 0 h 21600"/>
              <a:gd name="connsiteX1" fmla="*/ 10241 w 24443"/>
              <a:gd name="connsiteY1" fmla="*/ 0 h 21600"/>
              <a:gd name="connsiteX2" fmla="*/ 24321 w 24443"/>
              <a:gd name="connsiteY2" fmla="*/ 10546 h 21600"/>
              <a:gd name="connsiteX3" fmla="*/ 24443 w 24443"/>
              <a:gd name="connsiteY3" fmla="*/ 10806 h 21600"/>
              <a:gd name="connsiteX4" fmla="*/ 24291 w 24443"/>
              <a:gd name="connsiteY4" fmla="*/ 11079 h 21600"/>
              <a:gd name="connsiteX5" fmla="*/ 10258 w 24443"/>
              <a:gd name="connsiteY5" fmla="*/ 21600 h 21600"/>
              <a:gd name="connsiteX6" fmla="*/ 132 w 24443"/>
              <a:gd name="connsiteY6" fmla="*/ 21600 h 21600"/>
              <a:gd name="connsiteX7" fmla="*/ 0 w 24443"/>
              <a:gd name="connsiteY7" fmla="*/ 0 h 21600"/>
              <a:gd name="connsiteX0" fmla="*/ 0 w 24443"/>
              <a:gd name="connsiteY0" fmla="*/ 0 h 21600"/>
              <a:gd name="connsiteX1" fmla="*/ 10241 w 24443"/>
              <a:gd name="connsiteY1" fmla="*/ 0 h 21600"/>
              <a:gd name="connsiteX2" fmla="*/ 24321 w 24443"/>
              <a:gd name="connsiteY2" fmla="*/ 10546 h 21600"/>
              <a:gd name="connsiteX3" fmla="*/ 24443 w 24443"/>
              <a:gd name="connsiteY3" fmla="*/ 10806 h 21600"/>
              <a:gd name="connsiteX4" fmla="*/ 24291 w 24443"/>
              <a:gd name="connsiteY4" fmla="*/ 11079 h 21600"/>
              <a:gd name="connsiteX5" fmla="*/ 10258 w 24443"/>
              <a:gd name="connsiteY5" fmla="*/ 21600 h 21600"/>
              <a:gd name="connsiteX6" fmla="*/ 113 w 24443"/>
              <a:gd name="connsiteY6" fmla="*/ 21600 h 21600"/>
              <a:gd name="connsiteX7" fmla="*/ 0 w 24443"/>
              <a:gd name="connsiteY7" fmla="*/ 0 h 21600"/>
              <a:gd name="connsiteX0" fmla="*/ 11 w 24342"/>
              <a:gd name="connsiteY0" fmla="*/ 0 h 21607"/>
              <a:gd name="connsiteX1" fmla="*/ 10140 w 24342"/>
              <a:gd name="connsiteY1" fmla="*/ 7 h 21607"/>
              <a:gd name="connsiteX2" fmla="*/ 24220 w 24342"/>
              <a:gd name="connsiteY2" fmla="*/ 10553 h 21607"/>
              <a:gd name="connsiteX3" fmla="*/ 24342 w 24342"/>
              <a:gd name="connsiteY3" fmla="*/ 10813 h 21607"/>
              <a:gd name="connsiteX4" fmla="*/ 24190 w 24342"/>
              <a:gd name="connsiteY4" fmla="*/ 11086 h 21607"/>
              <a:gd name="connsiteX5" fmla="*/ 10157 w 24342"/>
              <a:gd name="connsiteY5" fmla="*/ 21607 h 21607"/>
              <a:gd name="connsiteX6" fmla="*/ 12 w 24342"/>
              <a:gd name="connsiteY6" fmla="*/ 21607 h 21607"/>
              <a:gd name="connsiteX7" fmla="*/ 11 w 24342"/>
              <a:gd name="connsiteY7" fmla="*/ 0 h 2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42" h="21607" extrusionOk="0">
                <a:moveTo>
                  <a:pt x="11" y="0"/>
                </a:moveTo>
                <a:lnTo>
                  <a:pt x="10140" y="7"/>
                </a:lnTo>
                <a:lnTo>
                  <a:pt x="24220" y="10553"/>
                </a:lnTo>
                <a:cubicBezTo>
                  <a:pt x="24301" y="10626"/>
                  <a:pt x="24344" y="10718"/>
                  <a:pt x="24342" y="10813"/>
                </a:cubicBezTo>
                <a:cubicBezTo>
                  <a:pt x="24340" y="10915"/>
                  <a:pt x="24286" y="11013"/>
                  <a:pt x="24190" y="11086"/>
                </a:cubicBezTo>
                <a:lnTo>
                  <a:pt x="10157" y="21607"/>
                </a:lnTo>
                <a:lnTo>
                  <a:pt x="12" y="21607"/>
                </a:lnTo>
                <a:cubicBezTo>
                  <a:pt x="-26" y="14407"/>
                  <a:pt x="49" y="7200"/>
                  <a:pt x="11" y="0"/>
                </a:cubicBezTo>
                <a:close/>
              </a:path>
            </a:pathLst>
          </a:custGeom>
          <a:solidFill>
            <a:schemeClr val="accent3">
              <a:alpha val="94831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>
            <a:defPPr>
              <a:defRPr lang="en-US"/>
            </a:defPPr>
            <a:lvl1pPr algn="l" defTabSz="412750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228600" indent="-114300" algn="l" defTabSz="412750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457200" indent="-228600" algn="l" defTabSz="412750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685800" indent="-342900" algn="l" defTabSz="412750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914400" indent="-457200" algn="l" defTabSz="412750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1143000" algn="l" defTabSz="457200" rtl="0" eaLnBrk="1" latinLnBrk="0" hangingPunct="1"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1371600" algn="l" defTabSz="457200" rtl="0" eaLnBrk="1" latinLnBrk="0" hangingPunct="1"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1600200" algn="l" defTabSz="457200" rtl="0" eaLnBrk="1" latinLnBrk="0" hangingPunct="1"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1828800" algn="l" defTabSz="457200" rtl="0" eaLnBrk="1" latinLnBrk="0" hangingPunct="1"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0" name="Shape 71">
            <a:extLst>
              <a:ext uri="{FF2B5EF4-FFF2-40B4-BE49-F238E27FC236}">
                <a16:creationId xmlns:a16="http://schemas.microsoft.com/office/drawing/2014/main" id="{3E9FD2BF-403F-2E45-B090-CEDB18B0E67C}"/>
              </a:ext>
            </a:extLst>
          </p:cNvPr>
          <p:cNvSpPr/>
          <p:nvPr/>
        </p:nvSpPr>
        <p:spPr>
          <a:xfrm>
            <a:off x="2628901" y="3614739"/>
            <a:ext cx="6612732" cy="3255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7" extrusionOk="0">
                <a:moveTo>
                  <a:pt x="0" y="21525"/>
                </a:moveTo>
                <a:lnTo>
                  <a:pt x="10415" y="320"/>
                </a:lnTo>
                <a:cubicBezTo>
                  <a:pt x="10518" y="84"/>
                  <a:pt x="10673" y="-33"/>
                  <a:pt x="10828" y="9"/>
                </a:cubicBezTo>
                <a:cubicBezTo>
                  <a:pt x="10933" y="37"/>
                  <a:pt x="11031" y="139"/>
                  <a:pt x="11103" y="296"/>
                </a:cubicBezTo>
                <a:lnTo>
                  <a:pt x="21600" y="21567"/>
                </a:lnTo>
                <a:lnTo>
                  <a:pt x="0" y="21525"/>
                </a:lnTo>
                <a:close/>
              </a:path>
            </a:pathLst>
          </a:custGeom>
          <a:solidFill>
            <a:schemeClr val="accent4">
              <a:alpha val="94831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>
            <a:defPPr>
              <a:defRPr lang="en-US"/>
            </a:defPPr>
            <a:lvl1pPr algn="l" defTabSz="412750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228600" indent="-114300" algn="l" defTabSz="412750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457200" indent="-228600" algn="l" defTabSz="412750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685800" indent="-342900" algn="l" defTabSz="412750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914400" indent="-457200" algn="l" defTabSz="412750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1143000" algn="l" defTabSz="457200" rtl="0" eaLnBrk="1" latinLnBrk="0" hangingPunct="1"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1371600" algn="l" defTabSz="457200" rtl="0" eaLnBrk="1" latinLnBrk="0" hangingPunct="1"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1600200" algn="l" defTabSz="457200" rtl="0" eaLnBrk="1" latinLnBrk="0" hangingPunct="1"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1828800" algn="l" defTabSz="457200" rtl="0" eaLnBrk="1" latinLnBrk="0" hangingPunct="1"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148" name="Shape 72">
            <a:extLst>
              <a:ext uri="{FF2B5EF4-FFF2-40B4-BE49-F238E27FC236}">
                <a16:creationId xmlns:a16="http://schemas.microsoft.com/office/drawing/2014/main" id="{637786A8-10FB-E04C-AD49-F76A932E7B89}"/>
              </a:ext>
            </a:extLst>
          </p:cNvPr>
          <p:cNvSpPr>
            <a:spLocks/>
          </p:cNvSpPr>
          <p:nvPr/>
        </p:nvSpPr>
        <p:spPr bwMode="auto">
          <a:xfrm>
            <a:off x="2660650" y="-5557"/>
            <a:ext cx="7552532" cy="686593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99" y="0"/>
                </a:lnTo>
                <a:lnTo>
                  <a:pt x="21600" y="21600"/>
                </a:lnTo>
                <a:lnTo>
                  <a:pt x="19543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9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>
            <a:defPPr>
              <a:defRPr lang="en-US"/>
            </a:defPPr>
            <a:lvl1pPr algn="l" defTabSz="412750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228600" indent="-114300" algn="l" defTabSz="412750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457200" indent="-228600" algn="l" defTabSz="412750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685800" indent="-342900" algn="l" defTabSz="412750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914400" indent="-457200" algn="l" defTabSz="412750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1143000" algn="l" defTabSz="457200" rtl="0" eaLnBrk="1" latinLnBrk="0" hangingPunct="1"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1371600" algn="l" defTabSz="457200" rtl="0" eaLnBrk="1" latinLnBrk="0" hangingPunct="1"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1600200" algn="l" defTabSz="457200" rtl="0" eaLnBrk="1" latinLnBrk="0" hangingPunct="1"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1828800" algn="l" defTabSz="457200" rtl="0" eaLnBrk="1" latinLnBrk="0" hangingPunct="1"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lang="ru-RU" sz="500" dirty="0"/>
          </a:p>
        </p:txBody>
      </p:sp>
      <p:sp>
        <p:nvSpPr>
          <p:cNvPr id="6149" name="Shape 73">
            <a:extLst>
              <a:ext uri="{FF2B5EF4-FFF2-40B4-BE49-F238E27FC236}">
                <a16:creationId xmlns:a16="http://schemas.microsoft.com/office/drawing/2014/main" id="{E405F31A-7E5A-FD48-A5F5-0C4BE462BC5A}"/>
              </a:ext>
            </a:extLst>
          </p:cNvPr>
          <p:cNvSpPr>
            <a:spLocks/>
          </p:cNvSpPr>
          <p:nvPr/>
        </p:nvSpPr>
        <p:spPr bwMode="auto">
          <a:xfrm>
            <a:off x="11494294" y="-4763"/>
            <a:ext cx="704850" cy="734219"/>
          </a:xfrm>
          <a:custGeom>
            <a:avLst/>
            <a:gdLst>
              <a:gd name="T0" fmla="*/ 46018025 w 21600"/>
              <a:gd name="T1" fmla="*/ 49919686 h 21600"/>
              <a:gd name="T2" fmla="*/ 46018025 w 21600"/>
              <a:gd name="T3" fmla="*/ 49919686 h 21600"/>
              <a:gd name="T4" fmla="*/ 46018025 w 21600"/>
              <a:gd name="T5" fmla="*/ 49919686 h 21600"/>
              <a:gd name="T6" fmla="*/ 46018025 w 21600"/>
              <a:gd name="T7" fmla="*/ 4991968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9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>
            <a:defPPr>
              <a:defRPr lang="en-US"/>
            </a:defPPr>
            <a:lvl1pPr algn="l" defTabSz="412750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228600" indent="-114300" algn="l" defTabSz="412750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457200" indent="-228600" algn="l" defTabSz="412750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685800" indent="-342900" algn="l" defTabSz="412750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914400" indent="-457200" algn="l" defTabSz="412750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1143000" algn="l" defTabSz="457200" rtl="0" eaLnBrk="1" latinLnBrk="0" hangingPunct="1"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1371600" algn="l" defTabSz="457200" rtl="0" eaLnBrk="1" latinLnBrk="0" hangingPunct="1"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1600200" algn="l" defTabSz="457200" rtl="0" eaLnBrk="1" latinLnBrk="0" hangingPunct="1"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1828800" algn="l" defTabSz="457200" rtl="0" eaLnBrk="1" latinLnBrk="0" hangingPunct="1"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lang="ru-RU" sz="500" dirty="0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6276F6D6-7829-FF4D-9361-FD662BD503A2}"/>
              </a:ext>
            </a:extLst>
          </p:cNvPr>
          <p:cNvSpPr txBox="1">
            <a:spLocks/>
          </p:cNvSpPr>
          <p:nvPr/>
        </p:nvSpPr>
        <p:spPr bwMode="auto">
          <a:xfrm>
            <a:off x="659607" y="2894807"/>
            <a:ext cx="4644231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>
            <a:normAutofit/>
          </a:bodyPr>
          <a:lstStyle>
            <a:defPPr>
              <a:defRPr lang="en-US"/>
            </a:defPPr>
            <a:lvl1pPr algn="l" defTabSz="412750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228600" indent="-114300" algn="l" defTabSz="412750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457200" indent="-228600" algn="l" defTabSz="412750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685800" indent="-342900" algn="l" defTabSz="412750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914400" indent="-457200" algn="l" defTabSz="412750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1143000" algn="l" defTabSz="457200" rtl="0" eaLnBrk="1" latinLnBrk="0" hangingPunct="1"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1371600" algn="l" defTabSz="457200" rtl="0" eaLnBrk="1" latinLnBrk="0" hangingPunct="1"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1600200" algn="l" defTabSz="457200" rtl="0" eaLnBrk="1" latinLnBrk="0" hangingPunct="1"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1828800" algn="l" defTabSz="457200" rtl="0" eaLnBrk="1" latinLnBrk="0" hangingPunct="1"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eaLnBrk="1">
              <a:defRPr/>
            </a:pPr>
            <a:r>
              <a:rPr lang="en-US" altLang="x-none" sz="4200" dirty="0">
                <a:solidFill>
                  <a:schemeClr val="tx1"/>
                </a:solidFill>
                <a:latin typeface="Copperplate Gothic Bold" panose="020E0705020206020404" pitchFamily="34" charset="0"/>
                <a:ea typeface="Roboto" panose="02000000000000000000" pitchFamily="2" charset="0"/>
                <a:cs typeface="Montserrat Semi" charset="0"/>
                <a:sym typeface="Poppins Medium" charset="0"/>
              </a:rPr>
              <a:t>Thank You!</a:t>
            </a:r>
            <a:endParaRPr lang="x-none" altLang="x-none" sz="4200" dirty="0">
              <a:solidFill>
                <a:schemeClr val="tx1"/>
              </a:solidFill>
              <a:latin typeface="Copperplate Gothic Bold" panose="020E0705020206020404" pitchFamily="34" charset="0"/>
              <a:ea typeface="Roboto" panose="02000000000000000000" pitchFamily="2" charset="0"/>
              <a:cs typeface="Montserrat Semi" charset="0"/>
              <a:sym typeface="Poppins Medium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EB31689E-6561-7A4E-9168-7F33C7E61AB6}"/>
              </a:ext>
            </a:extLst>
          </p:cNvPr>
          <p:cNvSpPr txBox="1">
            <a:spLocks/>
          </p:cNvSpPr>
          <p:nvPr/>
        </p:nvSpPr>
        <p:spPr bwMode="auto">
          <a:xfrm>
            <a:off x="659607" y="3884613"/>
            <a:ext cx="3383756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/>
          <a:lstStyle>
            <a:defPPr>
              <a:defRPr lang="en-US"/>
            </a:defPPr>
            <a:lvl1pPr algn="l" defTabSz="412750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228600" indent="-114300" algn="l" defTabSz="412750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457200" indent="-228600" algn="l" defTabSz="412750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685800" indent="-342900" algn="l" defTabSz="412750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914400" indent="-457200" algn="l" defTabSz="412750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1143000" algn="l" defTabSz="457200" rtl="0" eaLnBrk="1" latinLnBrk="0" hangingPunct="1"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1371600" algn="l" defTabSz="457200" rtl="0" eaLnBrk="1" latinLnBrk="0" hangingPunct="1"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1600200" algn="l" defTabSz="457200" rtl="0" eaLnBrk="1" latinLnBrk="0" hangingPunct="1"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1828800" algn="l" defTabSz="457200" rtl="0" eaLnBrk="1" latinLnBrk="0" hangingPunct="1">
              <a:defRPr sz="1000" kern="1200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eaLnBrk="1">
              <a:lnSpc>
                <a:spcPct val="120000"/>
              </a:lnSpc>
              <a:defRPr/>
            </a:pPr>
            <a:r>
              <a:rPr lang="en-US" altLang="x-none" sz="1600" dirty="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  <a:sym typeface="Poppins Medium" charset="0"/>
              </a:rPr>
              <a:t>February 26, 2026</a:t>
            </a:r>
            <a:endParaRPr lang="x-none" altLang="x-none" sz="1600" dirty="0">
              <a:solidFill>
                <a:schemeClr val="tx1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  <a:sym typeface="Poppins Medium" charset="0"/>
            </a:endParaRPr>
          </a:p>
        </p:txBody>
      </p:sp>
      <p:pic>
        <p:nvPicPr>
          <p:cNvPr id="1026" name="Picture 2" descr="F:\NCMS\TIF\NCMS logos\NCMS-Brand---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43" y="1950966"/>
            <a:ext cx="1691878" cy="6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84015" y="4263070"/>
            <a:ext cx="2102501" cy="280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9D1054-1AEF-453F-8DF5-B9D7F59CE7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929" y="4263070"/>
            <a:ext cx="2449327" cy="14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1A38B3-9850-09F2-CF5D-5D3EAA58F9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3723" y="2333098"/>
            <a:ext cx="2379855" cy="17820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B17E6B-573B-AACA-2849-54AB445085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8048" y="332656"/>
            <a:ext cx="2389549" cy="178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5042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01132-2B01-6F10-F2E3-6452EF86B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AI isn’t new, but GenAI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122B1-B081-C8AD-51B6-7A7A8F19F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61635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noProof="1"/>
              <a:t>Traditional AI:</a:t>
            </a:r>
            <a:r>
              <a:rPr lang="en-US" sz="2400" noProof="1"/>
              <a:t> Analyze existing data to make predictions</a:t>
            </a:r>
          </a:p>
          <a:p>
            <a:pPr lvl="1"/>
            <a:r>
              <a:rPr lang="en-US" sz="2000" b="1" noProof="1"/>
              <a:t>ISR:</a:t>
            </a:r>
            <a:r>
              <a:rPr lang="en-US" sz="2000" noProof="1"/>
              <a:t> Computer vision for automated target recognition (Project Maven)</a:t>
            </a:r>
          </a:p>
          <a:p>
            <a:pPr lvl="1"/>
            <a:r>
              <a:rPr lang="en-US" sz="2000" b="1" noProof="1"/>
              <a:t>Command and Control: </a:t>
            </a:r>
            <a:r>
              <a:rPr lang="en-US" sz="2000" noProof="1"/>
              <a:t>Fuse sensor data into common operating picture (CJADC2)</a:t>
            </a:r>
            <a:endParaRPr lang="en-US" sz="2000" b="1" noProof="1"/>
          </a:p>
          <a:p>
            <a:pPr lvl="1"/>
            <a:r>
              <a:rPr lang="en-US" sz="2000" b="1" noProof="1"/>
              <a:t>Predictive Maintenance:</a:t>
            </a:r>
            <a:r>
              <a:rPr lang="en-US" sz="2000" noProof="1"/>
              <a:t> Increasing equipment readiness (PANDA, CBM+)</a:t>
            </a:r>
          </a:p>
          <a:p>
            <a:r>
              <a:rPr lang="en-US" sz="2400" b="1" noProof="1"/>
              <a:t>Generative AI:</a:t>
            </a:r>
            <a:r>
              <a:rPr lang="en-US" sz="2400" noProof="1"/>
              <a:t> Create new, original content</a:t>
            </a:r>
          </a:p>
          <a:p>
            <a:pPr lvl="1"/>
            <a:r>
              <a:rPr lang="en-US" sz="2000" b="1" noProof="1"/>
              <a:t>Large Language Model (LLM): </a:t>
            </a:r>
            <a:r>
              <a:rPr lang="en-US" sz="2000" noProof="1"/>
              <a:t>The core engine behind most GenAI today</a:t>
            </a:r>
            <a:endParaRPr lang="en-US" sz="2000" b="1" noProof="1"/>
          </a:p>
          <a:p>
            <a:pPr lvl="1"/>
            <a:r>
              <a:rPr lang="en-US" sz="2000" b="1" noProof="1"/>
              <a:t>Agentic AI: </a:t>
            </a:r>
            <a:r>
              <a:rPr lang="en-US" sz="2000" noProof="1"/>
              <a:t>AI that can autonomously plan, reason, and execute complex tasks to achieve a goal, rather than just following a list of human-given commands.</a:t>
            </a:r>
          </a:p>
          <a:p>
            <a:pPr lvl="1"/>
            <a:r>
              <a:rPr lang="en-US" sz="2000" b="1" noProof="1"/>
              <a:t>Task Force Lima:</a:t>
            </a:r>
            <a:r>
              <a:rPr lang="en-US" sz="2000" noProof="1"/>
              <a:t> 2023-24 CDAO Task Force to evaluate GenAI within DoD</a:t>
            </a:r>
          </a:p>
          <a:p>
            <a:pPr lvl="1"/>
            <a:r>
              <a:rPr lang="en-US" sz="2000" b="1" noProof="1"/>
              <a:t>GSA Centralized Procurement:</a:t>
            </a:r>
            <a:r>
              <a:rPr lang="en-US" sz="2000" noProof="1"/>
              <a:t> LLM Access for $1 per agency (ChatGPT, Gemini)</a:t>
            </a:r>
          </a:p>
          <a:p>
            <a:pPr lvl="1"/>
            <a:r>
              <a:rPr lang="en-US" sz="2000" b="1" noProof="1"/>
              <a:t>GenAI.mil: </a:t>
            </a:r>
            <a:r>
              <a:rPr lang="en-US" sz="2000" noProof="1"/>
              <a:t>LLM Access to top models for DoD</a:t>
            </a:r>
          </a:p>
          <a:p>
            <a:pPr lvl="1"/>
            <a:r>
              <a:rPr lang="en-US" sz="2000" b="1" noProof="1"/>
              <a:t>AI Action Plan: </a:t>
            </a:r>
            <a:r>
              <a:rPr lang="en-US" sz="2000" noProof="1"/>
              <a:t>Significant focus on GenAI (LLM training, evaluation, infrastructure) [1]</a:t>
            </a:r>
          </a:p>
        </p:txBody>
      </p:sp>
      <p:pic>
        <p:nvPicPr>
          <p:cNvPr id="1030" name="Picture 6" descr="Google Gemini Logo, symbol, meaning ...">
            <a:extLst>
              <a:ext uri="{FF2B5EF4-FFF2-40B4-BE49-F238E27FC236}">
                <a16:creationId xmlns:a16="http://schemas.microsoft.com/office/drawing/2014/main" id="{BB461880-6EEE-1AEC-9739-F963437B6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2" b="24478"/>
          <a:stretch>
            <a:fillRect/>
          </a:stretch>
        </p:blipFill>
        <p:spPr bwMode="auto">
          <a:xfrm>
            <a:off x="9544587" y="1277996"/>
            <a:ext cx="2220686" cy="61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aude Logo PNG Vector (SVG) Free Download">
            <a:extLst>
              <a:ext uri="{FF2B5EF4-FFF2-40B4-BE49-F238E27FC236}">
                <a16:creationId xmlns:a16="http://schemas.microsoft.com/office/drawing/2014/main" id="{4CF16884-9D4A-FE3C-576D-4D79332C9D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" t="38076" b="35056"/>
          <a:stretch>
            <a:fillRect/>
          </a:stretch>
        </p:blipFill>
        <p:spPr bwMode="auto">
          <a:xfrm>
            <a:off x="9544587" y="2517302"/>
            <a:ext cx="2220686" cy="60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EC34ACF-0381-93FA-A1C9-3193D6762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587" y="3738130"/>
            <a:ext cx="2220686" cy="60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DE8B5AFB-9626-9531-189D-0533DA6CA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587" y="4960192"/>
            <a:ext cx="2225542" cy="86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856B59-4AF3-AA13-0FD5-BF9179E4781B}"/>
              </a:ext>
            </a:extLst>
          </p:cNvPr>
          <p:cNvSpPr txBox="1"/>
          <p:nvPr/>
        </p:nvSpPr>
        <p:spPr>
          <a:xfrm>
            <a:off x="276045" y="6170543"/>
            <a:ext cx="17059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noProof="1"/>
              <a:t>[1] https://www.ai.gov/action-plan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2665BB-8F3B-DE14-B698-1D4AC2A9B689}"/>
              </a:ext>
            </a:extLst>
          </p:cNvPr>
          <p:cNvSpPr txBox="1"/>
          <p:nvPr/>
        </p:nvSpPr>
        <p:spPr>
          <a:xfrm>
            <a:off x="11925580" y="6581001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93993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F5813-C72E-B11E-7750-54942A7B0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Compute-to-Capability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B25E3-24DB-2E2E-0A44-D23F89AA0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64496" cy="4351338"/>
          </a:xfrm>
        </p:spPr>
        <p:txBody>
          <a:bodyPr>
            <a:normAutofit lnSpcReduction="10000"/>
          </a:bodyPr>
          <a:lstStyle/>
          <a:p>
            <a:r>
              <a:rPr lang="en-US" sz="2400" noProof="1"/>
              <a:t>LLM’s are built on the transformer architecture</a:t>
            </a:r>
          </a:p>
          <a:p>
            <a:pPr lvl="1"/>
            <a:r>
              <a:rPr lang="en-US" sz="1800" noProof="1"/>
              <a:t>Ideal architecture for GPU training</a:t>
            </a:r>
          </a:p>
          <a:p>
            <a:pPr lvl="1"/>
            <a:r>
              <a:rPr lang="en-US" sz="1800" noProof="1"/>
              <a:t>More data + more parameters + more compute = better LLM (power law relationship)</a:t>
            </a:r>
          </a:p>
          <a:p>
            <a:r>
              <a:rPr lang="en-US" sz="2400" b="1" noProof="1"/>
              <a:t>The Compute-to-Capability Pipeline: </a:t>
            </a:r>
            <a:r>
              <a:rPr lang="en-US" sz="2400" noProof="1"/>
              <a:t>More compute </a:t>
            </a:r>
            <a:r>
              <a:rPr lang="en-US" sz="2400" i="1" noProof="1"/>
              <a:t>directly</a:t>
            </a:r>
            <a:r>
              <a:rPr lang="en-US" sz="2400" noProof="1"/>
              <a:t> leads to more capable LLMs. LLM scaling laws have guided top research organizations.</a:t>
            </a:r>
          </a:p>
          <a:p>
            <a:r>
              <a:rPr lang="en-US" sz="2400" noProof="1"/>
              <a:t>A</a:t>
            </a:r>
            <a:r>
              <a:rPr lang="en-US" sz="2400" b="1" noProof="1"/>
              <a:t> </a:t>
            </a:r>
            <a:r>
              <a:rPr lang="en-US" sz="2400" noProof="1"/>
              <a:t>nation's ability to develop, train, and deploy the largest AI models is now a direct measure of its potential power on the global stage.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18A03-7A8F-A2A6-7AB7-21772D2BB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696" y="2570672"/>
            <a:ext cx="5608957" cy="30849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EC4D10-1B79-CDA6-E55E-C9059CF0B98E}"/>
              </a:ext>
            </a:extLst>
          </p:cNvPr>
          <p:cNvSpPr txBox="1"/>
          <p:nvPr/>
        </p:nvSpPr>
        <p:spPr>
          <a:xfrm>
            <a:off x="6975140" y="5655598"/>
            <a:ext cx="4664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noProof="1"/>
              <a:t>LLM Scaling Laws [1]. Demonstrating relationship between number of parameters and compute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8D6FAF-7839-50DD-98ED-2AC8C51F90FE}"/>
              </a:ext>
            </a:extLst>
          </p:cNvPr>
          <p:cNvSpPr txBox="1"/>
          <p:nvPr/>
        </p:nvSpPr>
        <p:spPr>
          <a:xfrm>
            <a:off x="276045" y="6170543"/>
            <a:ext cx="17748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noProof="1"/>
              <a:t>[1] https://arxiv.org/abs/2203.15556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911CE1-DB34-6214-FB95-94F17FC17D20}"/>
              </a:ext>
            </a:extLst>
          </p:cNvPr>
          <p:cNvSpPr txBox="1"/>
          <p:nvPr/>
        </p:nvSpPr>
        <p:spPr>
          <a:xfrm>
            <a:off x="11925580" y="6581001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/>
              <a:t>4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073624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4404C-F233-3D53-EBEE-7BA696A5C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US vs China AI Philosophy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54477-16FC-CB78-C137-591FA02D1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b="1" noProof="1"/>
              <a:t>U.S. Strategy: Market-Led</a:t>
            </a:r>
          </a:p>
          <a:p>
            <a:pPr lvl="1"/>
            <a:r>
              <a:rPr lang="en-US" noProof="1">
                <a:latin typeface="Calibri"/>
                <a:ea typeface="Calibri"/>
                <a:cs typeface="Calibri"/>
              </a:rPr>
              <a:t>Our most powerful models (GPT-5.3, Gemini 3.1, Claude Opus 4.6) are incredibly capable, proprietary, and controlled by a few key industry partners.</a:t>
            </a:r>
          </a:p>
          <a:p>
            <a:pPr lvl="1"/>
            <a:r>
              <a:rPr lang="en-US" noProof="1">
                <a:latin typeface="Calibri"/>
                <a:ea typeface="Calibri"/>
                <a:cs typeface="Calibri"/>
              </a:rPr>
              <a:t>AI Action Plan and Executive Orders</a:t>
            </a:r>
          </a:p>
          <a:p>
            <a:r>
              <a:rPr lang="en-US" b="1" noProof="1"/>
              <a:t>China Strategy: State-Led</a:t>
            </a:r>
            <a:endParaRPr lang="en-US" b="1" noProof="1">
              <a:highlight>
                <a:srgbClr val="FF0000"/>
              </a:highlight>
            </a:endParaRPr>
          </a:p>
          <a:p>
            <a:pPr lvl="1"/>
            <a:r>
              <a:rPr lang="en-US" noProof="1"/>
              <a:t>Military Civil Fusion -&gt; Dual-use by design. AI Global Governance Action Plan</a:t>
            </a:r>
          </a:p>
          <a:p>
            <a:pPr lvl="1"/>
            <a:r>
              <a:rPr lang="en-US" noProof="1"/>
              <a:t>15-30% of LLM usage today is with Chinese open-source models</a:t>
            </a:r>
          </a:p>
          <a:p>
            <a:pPr lvl="1"/>
            <a:r>
              <a:rPr lang="en-US" noProof="1"/>
              <a:t>Top open-weight models are globally available, easily modified, and can be weaponized by anyone from peer adversaries to non-state actors.</a:t>
            </a:r>
          </a:p>
          <a:p>
            <a:r>
              <a:rPr lang="en-US" b="1" noProof="1"/>
              <a:t>Implication for National Security:</a:t>
            </a:r>
            <a:r>
              <a:rPr lang="en-US" noProof="1"/>
              <a:t> We must be prepared to face adversaries using highly customized, unpredictable open-weight models that are not in our threat libraries and can evolve outside our visibility.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94A5A-AF40-3AAC-8CFA-52205A54C399}"/>
              </a:ext>
            </a:extLst>
          </p:cNvPr>
          <p:cNvSpPr txBox="1"/>
          <p:nvPr/>
        </p:nvSpPr>
        <p:spPr>
          <a:xfrm>
            <a:off x="11925580" y="6581001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/>
              <a:t>5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219051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75311-4CC6-08D2-EAD4-8974B5A63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New Era of Power – Importance of Compute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8CA28-E881-491B-2E37-2D8B2B44E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51157" cy="4351338"/>
          </a:xfrm>
        </p:spPr>
        <p:txBody>
          <a:bodyPr>
            <a:normAutofit/>
          </a:bodyPr>
          <a:lstStyle/>
          <a:p>
            <a:r>
              <a:rPr lang="en-US" noProof="1"/>
              <a:t>Training state-of-the-art models requires data centers at an unprecedented scale</a:t>
            </a:r>
          </a:p>
          <a:p>
            <a:pPr lvl="1"/>
            <a:r>
              <a:rPr lang="en-US" noProof="1"/>
              <a:t>OpenAI estimated to spend ~$12B in 2024 for training / inference [1]</a:t>
            </a:r>
          </a:p>
          <a:p>
            <a:pPr lvl="1"/>
            <a:r>
              <a:rPr lang="en-US" noProof="1"/>
              <a:t>xAI plans to expand Colossus to 1 million GPUs [2]</a:t>
            </a:r>
          </a:p>
          <a:p>
            <a:pPr lvl="1"/>
            <a:r>
              <a:rPr lang="en-US" noProof="1"/>
              <a:t>Nvidia shipped 3.76M data center GPUs in 2023 [2]</a:t>
            </a:r>
          </a:p>
          <a:p>
            <a:r>
              <a:rPr lang="en-US" noProof="1"/>
              <a:t>Why does this matter? -&gt; More compute leads to better models, with higher-quality outputs</a:t>
            </a:r>
          </a:p>
          <a:p>
            <a:pPr lvl="1"/>
            <a:r>
              <a:rPr lang="en-US" noProof="1"/>
              <a:t>Improved Decision Making to achieve Decision Advantage</a:t>
            </a:r>
          </a:p>
          <a:p>
            <a:pPr lvl="1"/>
            <a:r>
              <a:rPr lang="en-US" noProof="1"/>
              <a:t>Improved adversarial capabilities for cyber attacks</a:t>
            </a:r>
          </a:p>
        </p:txBody>
      </p:sp>
      <p:pic>
        <p:nvPicPr>
          <p:cNvPr id="3074" name="Picture 2" descr="NVIDIA H100 - GPU computing processor | Overview, Specs, Details | SHI">
            <a:extLst>
              <a:ext uri="{FF2B5EF4-FFF2-40B4-BE49-F238E27FC236}">
                <a16:creationId xmlns:a16="http://schemas.microsoft.com/office/drawing/2014/main" id="{13506DE6-7071-DB2A-3F39-59738B5D28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t="8711" r="6414" b="13008"/>
          <a:stretch>
            <a:fillRect/>
          </a:stretch>
        </p:blipFill>
        <p:spPr bwMode="auto">
          <a:xfrm>
            <a:off x="9329195" y="2552630"/>
            <a:ext cx="2617238" cy="175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27B597-00A3-AF6F-3EF2-5BFD427B630F}"/>
              </a:ext>
            </a:extLst>
          </p:cNvPr>
          <p:cNvSpPr txBox="1"/>
          <p:nvPr/>
        </p:nvSpPr>
        <p:spPr>
          <a:xfrm>
            <a:off x="10007673" y="4305369"/>
            <a:ext cx="1260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1"/>
              <a:t>Nvidia H100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60DBD4-9029-8277-B7CD-70B61D538101}"/>
              </a:ext>
            </a:extLst>
          </p:cNvPr>
          <p:cNvSpPr txBox="1"/>
          <p:nvPr/>
        </p:nvSpPr>
        <p:spPr>
          <a:xfrm>
            <a:off x="276045" y="6170543"/>
            <a:ext cx="4256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noProof="1"/>
              <a:t>[1] https://www.arcade.dev/blog/ai-inference-economics</a:t>
            </a:r>
          </a:p>
          <a:p>
            <a:r>
              <a:rPr lang="en-US" sz="800" noProof="1"/>
              <a:t>[2] https://www.datacenterdynamics.com/en/news/xai-elon-musk-memphis-colossus-gpu/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1E2788-794E-0939-7724-3ACDCF8C2876}"/>
              </a:ext>
            </a:extLst>
          </p:cNvPr>
          <p:cNvSpPr txBox="1"/>
          <p:nvPr/>
        </p:nvSpPr>
        <p:spPr>
          <a:xfrm>
            <a:off x="11925580" y="6581001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/>
              <a:t>6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460375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B872E-1AD2-A2CB-929A-76623E5D8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Decision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E3934-D69A-700D-FD9A-A6D1C6EDA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1"/>
              <a:t>The product of situational understanding, the ability to assure and exchange information, make and communicate decisions by maintaining advantages in all domains. [AFDP 3-99]</a:t>
            </a:r>
          </a:p>
          <a:p>
            <a:pPr lvl="1"/>
            <a:r>
              <a:rPr lang="en-US" noProof="1"/>
              <a:t>Battlespace awareness and understanding</a:t>
            </a:r>
          </a:p>
          <a:p>
            <a:pPr lvl="1"/>
            <a:r>
              <a:rPr lang="en-US" noProof="1"/>
              <a:t>Adaptive force planning and application</a:t>
            </a:r>
          </a:p>
          <a:p>
            <a:pPr lvl="1"/>
            <a:r>
              <a:rPr lang="en-US" noProof="1"/>
              <a:t>Fast, precise, and resilient kill chains</a:t>
            </a:r>
          </a:p>
          <a:p>
            <a:pPr lvl="1"/>
            <a:r>
              <a:rPr lang="en-US" noProof="1"/>
              <a:t>Resilient sustainment support</a:t>
            </a:r>
          </a:p>
          <a:p>
            <a:pPr lvl="1"/>
            <a:r>
              <a:rPr lang="en-US" noProof="1"/>
              <a:t>Efficient enterprise business operations</a:t>
            </a:r>
          </a:p>
          <a:p>
            <a:r>
              <a:rPr lang="en-US" noProof="1"/>
              <a:t>Decision advantage is a continuous process of transforming data into information, and information into decisions.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D6CA00-4457-DADC-160A-7BC53B7431DF}"/>
              </a:ext>
            </a:extLst>
          </p:cNvPr>
          <p:cNvSpPr txBox="1"/>
          <p:nvPr/>
        </p:nvSpPr>
        <p:spPr>
          <a:xfrm>
            <a:off x="11925580" y="6581001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/>
              <a:t>7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58188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0DC85-B8FC-F65A-8CD2-90D88C472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AI for Decision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9E108-1D38-F188-B5BE-B78CEDD6F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92342" cy="4351338"/>
          </a:xfrm>
        </p:spPr>
        <p:txBody>
          <a:bodyPr/>
          <a:lstStyle/>
          <a:p>
            <a:r>
              <a:rPr lang="en-US" noProof="1"/>
              <a:t>CJADC2</a:t>
            </a:r>
          </a:p>
          <a:p>
            <a:pPr lvl="1"/>
            <a:r>
              <a:rPr lang="en-US" noProof="1"/>
              <a:t>Proliferation of data and sensors (HUMINT, CYBINT, GEOINT, OSINT, SIGINT)</a:t>
            </a:r>
          </a:p>
          <a:p>
            <a:pPr lvl="1"/>
            <a:r>
              <a:rPr lang="en-US" noProof="1"/>
              <a:t>Main challenge: Data integration, sensor fusion, and interoperability</a:t>
            </a:r>
          </a:p>
          <a:p>
            <a:r>
              <a:rPr lang="en-US" noProof="1"/>
              <a:t>AI applications</a:t>
            </a:r>
          </a:p>
          <a:p>
            <a:pPr lvl="1"/>
            <a:r>
              <a:rPr lang="en-US" noProof="1"/>
              <a:t>Sensor fusion to build a Common Operating Picture</a:t>
            </a:r>
          </a:p>
          <a:p>
            <a:pPr lvl="1"/>
            <a:r>
              <a:rPr lang="en-US" noProof="1"/>
              <a:t>Predictive analytics to anticipate adversary actions</a:t>
            </a:r>
          </a:p>
          <a:p>
            <a:pPr lvl="1"/>
            <a:r>
              <a:rPr lang="en-US" noProof="1"/>
              <a:t>Autonomous systems</a:t>
            </a:r>
          </a:p>
          <a:p>
            <a:r>
              <a:rPr lang="en-US" noProof="1"/>
              <a:t>Main objective: Increase speed of OODA loop</a:t>
            </a:r>
          </a:p>
          <a:p>
            <a:endParaRPr lang="en-US" noProof="1"/>
          </a:p>
          <a:p>
            <a:endParaRPr lang="en-US" noProof="1"/>
          </a:p>
        </p:txBody>
      </p:sp>
      <p:pic>
        <p:nvPicPr>
          <p:cNvPr id="1026" name="Picture 2" descr="The OODA Loop and You (How to train your brain for an emergency) | Safety  and Security">
            <a:extLst>
              <a:ext uri="{FF2B5EF4-FFF2-40B4-BE49-F238E27FC236}">
                <a16:creationId xmlns:a16="http://schemas.microsoft.com/office/drawing/2014/main" id="{86F9E04D-C4C6-D32D-59EB-0D530C6422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3" t="18228" r="27954" b="18324"/>
          <a:stretch>
            <a:fillRect/>
          </a:stretch>
        </p:blipFill>
        <p:spPr bwMode="auto">
          <a:xfrm>
            <a:off x="8168428" y="1825625"/>
            <a:ext cx="3799795" cy="377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6EBD3C-E76E-EA9D-C20F-EC99EDC9DE72}"/>
              </a:ext>
            </a:extLst>
          </p:cNvPr>
          <p:cNvSpPr txBox="1"/>
          <p:nvPr/>
        </p:nvSpPr>
        <p:spPr>
          <a:xfrm>
            <a:off x="11925580" y="6581001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/>
              <a:t>8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54618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F77F4-1DBB-FC4E-4DD3-7C252FF74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AI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46497-08D4-1B56-0C0D-7A9096295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noProof="1"/>
              <a:t>Project Maven</a:t>
            </a:r>
          </a:p>
          <a:p>
            <a:pPr lvl="1"/>
            <a:r>
              <a:rPr lang="en-US" noProof="1"/>
              <a:t>Computer vision to identify and classify objects of interest from imagery and full-motion video</a:t>
            </a:r>
          </a:p>
          <a:p>
            <a:pPr lvl="1"/>
            <a:r>
              <a:rPr lang="en-US" noProof="1"/>
              <a:t>18</a:t>
            </a:r>
            <a:r>
              <a:rPr lang="en-US" baseline="30000" noProof="1"/>
              <a:t>th</a:t>
            </a:r>
            <a:r>
              <a:rPr lang="en-US" noProof="1"/>
              <a:t> Airborne targeting cell achieved same time performance with 20 people compared to 2000 people during Operation Iraqi Freedom [1]</a:t>
            </a:r>
          </a:p>
          <a:p>
            <a:r>
              <a:rPr lang="en-US" noProof="1"/>
              <a:t>PANDA: Predictive Analytics and Decision Assistant</a:t>
            </a:r>
          </a:p>
          <a:p>
            <a:pPr lvl="1"/>
            <a:r>
              <a:rPr lang="en-US" noProof="1"/>
              <a:t>AFLCMC Program of Record for Condition-Based Maintenance</a:t>
            </a:r>
          </a:p>
          <a:p>
            <a:pPr lvl="1"/>
            <a:r>
              <a:rPr lang="en-US" noProof="1"/>
              <a:t>Predict maintenance issues -&gt; Saves thousands of maintenance hours per year</a:t>
            </a:r>
          </a:p>
          <a:p>
            <a:r>
              <a:rPr lang="en-US" noProof="1"/>
              <a:t>Navy Task Force 59</a:t>
            </a:r>
          </a:p>
          <a:p>
            <a:pPr lvl="1"/>
            <a:r>
              <a:rPr lang="en-US" noProof="1"/>
              <a:t>Unmanned vehicles (UUV / USV / UAV) equipped with variety of sensors</a:t>
            </a:r>
          </a:p>
          <a:p>
            <a:pPr lvl="1"/>
            <a:r>
              <a:rPr lang="en-US" noProof="1"/>
              <a:t>Identify suspicious maritime behaviors and cue manned ships to investigate</a:t>
            </a:r>
          </a:p>
          <a:p>
            <a:r>
              <a:rPr lang="en-US" noProof="1"/>
              <a:t>Commercial solutions such as Palantir AIP, Anduril Lattice, LM DIAMONDShield, and others focused on using and enabling AI to improve decision advantage</a:t>
            </a:r>
          </a:p>
          <a:p>
            <a:endParaRPr lang="en-US" noProof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D3184F-2247-3435-1C33-140ED76DE0DD}"/>
              </a:ext>
            </a:extLst>
          </p:cNvPr>
          <p:cNvSpPr txBox="1"/>
          <p:nvPr/>
        </p:nvSpPr>
        <p:spPr>
          <a:xfrm>
            <a:off x="276045" y="6170543"/>
            <a:ext cx="4328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noProof="1"/>
              <a:t>[1] https://cset.georgetown.edu/wp-content/uploads/CSET-Building-the-Tech-Coalition-1.pdf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0D9526-CA90-1B4F-5CAA-50196DA15E99}"/>
              </a:ext>
            </a:extLst>
          </p:cNvPr>
          <p:cNvSpPr txBox="1"/>
          <p:nvPr/>
        </p:nvSpPr>
        <p:spPr>
          <a:xfrm>
            <a:off x="11925580" y="6581001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/>
              <a:t>9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646116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avidson Brand Kit">
      <a:dk1>
        <a:srgbClr val="FDFFFF"/>
      </a:dk1>
      <a:lt1>
        <a:srgbClr val="FFFFFF"/>
      </a:lt1>
      <a:dk2>
        <a:srgbClr val="44546A"/>
      </a:dk2>
      <a:lt2>
        <a:srgbClr val="E7E6E6"/>
      </a:lt2>
      <a:accent1>
        <a:srgbClr val="272F74"/>
      </a:accent1>
      <a:accent2>
        <a:srgbClr val="912334"/>
      </a:accent2>
      <a:accent3>
        <a:srgbClr val="CACCC7"/>
      </a:accent3>
      <a:accent4>
        <a:srgbClr val="F2AE34"/>
      </a:accent4>
      <a:accent5>
        <a:srgbClr val="4570A8"/>
      </a:accent5>
      <a:accent6>
        <a:srgbClr val="7798C2"/>
      </a:accent6>
      <a:hlink>
        <a:srgbClr val="A7C0D8"/>
      </a:hlink>
      <a:folHlink>
        <a:srgbClr val="912334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000.17 Davidson Dark Theme Template_22MAY2025  -  Read-Only" id="{DDE956BB-4523-2E4A-8900-BE26FD6ED481}" vid="{5A975E87-A92A-294D-B529-3E63D94B6D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94bdaac-871b-417b-81d3-08b24e2fa8e8" xsi:nil="true"/>
    <lcf76f155ced4ddcb4097134ff3c332f xmlns="be8a5323-e0fd-4c56-971e-83ddbaf5ff6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0C863EBD4E3E46BD48472A78AB45C4" ma:contentTypeVersion="10" ma:contentTypeDescription="Create a new document." ma:contentTypeScope="" ma:versionID="4a2356164bd6ed95ee4c9384651fd36f">
  <xsd:schema xmlns:xsd="http://www.w3.org/2001/XMLSchema" xmlns:xs="http://www.w3.org/2001/XMLSchema" xmlns:p="http://schemas.microsoft.com/office/2006/metadata/properties" xmlns:ns2="be8a5323-e0fd-4c56-971e-83ddbaf5ff60" xmlns:ns3="694bdaac-871b-417b-81d3-08b24e2fa8e8" targetNamespace="http://schemas.microsoft.com/office/2006/metadata/properties" ma:root="true" ma:fieldsID="2aeb0f02bc4a2ff77ccca93e4b549b8c" ns2:_="" ns3:_="">
    <xsd:import namespace="be8a5323-e0fd-4c56-971e-83ddbaf5ff60"/>
    <xsd:import namespace="694bdaac-871b-417b-81d3-08b24e2fa8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8a5323-e0fd-4c56-971e-83ddbaf5ff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57b70165-054a-47ed-bfed-c573c79dd7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4bdaac-871b-417b-81d3-08b24e2fa8e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9a304f0-68d2-43ba-a1c2-1db32be1f964}" ma:internalName="TaxCatchAll" ma:showField="CatchAllData" ma:web="694bdaac-871b-417b-81d3-08b24e2fa8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25049D-5630-4CF3-8C26-237EDD0F85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16D439-F5EB-4C33-9BF8-F8775B548AB3}">
  <ds:schemaRefs>
    <ds:schemaRef ds:uri="be8a5323-e0fd-4c56-971e-83ddbaf5ff60"/>
    <ds:schemaRef ds:uri="694bdaac-871b-417b-81d3-08b24e2fa8e8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11C02A8-0C68-4050-9520-25FEEED772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8a5323-e0fd-4c56-971e-83ddbaf5ff60"/>
    <ds:schemaRef ds:uri="694bdaac-871b-417b-81d3-08b24e2fa8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2298</Words>
  <Application>Microsoft Macintosh PowerPoint</Application>
  <PresentationFormat>Widescreen</PresentationFormat>
  <Paragraphs>216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ＭＳ Ｐゴシック</vt:lpstr>
      <vt:lpstr>Aptos</vt:lpstr>
      <vt:lpstr>Arial</vt:lpstr>
      <vt:lpstr>Calibri</vt:lpstr>
      <vt:lpstr>Copperplate Gothic Bold</vt:lpstr>
      <vt:lpstr>Helvetica Light</vt:lpstr>
      <vt:lpstr>Poppins</vt:lpstr>
      <vt:lpstr>Segoe UI</vt:lpstr>
      <vt:lpstr>Office Theme</vt:lpstr>
      <vt:lpstr>How Artificial Intelligence is Transforming National Security </vt:lpstr>
      <vt:lpstr>Agenda</vt:lpstr>
      <vt:lpstr>AI isn’t new, but GenAI is</vt:lpstr>
      <vt:lpstr>Compute-to-Capability Pipeline</vt:lpstr>
      <vt:lpstr>US vs China AI Philosophy</vt:lpstr>
      <vt:lpstr>New Era of Power – Importance of Compute</vt:lpstr>
      <vt:lpstr>Decision Advantage</vt:lpstr>
      <vt:lpstr>AI for Decision Advantage</vt:lpstr>
      <vt:lpstr>AI Applications</vt:lpstr>
      <vt:lpstr>AI Shortfalls</vt:lpstr>
      <vt:lpstr>Warfare Transformation: Decision Advantage</vt:lpstr>
      <vt:lpstr>AI Reconnaissance &amp; Intelligence Gathering</vt:lpstr>
      <vt:lpstr>Offensive Cyber Autonomy</vt:lpstr>
      <vt:lpstr>Offensive Cyber Autonomy</vt:lpstr>
      <vt:lpstr>AI Driven Attack Development</vt:lpstr>
      <vt:lpstr>DarkGPTs</vt:lpstr>
      <vt:lpstr>Lowering the Bar</vt:lpstr>
      <vt:lpstr>Force Multiplier</vt:lpstr>
      <vt:lpstr>AI-Informed Threat Hunting (Proactive Defense)</vt:lpstr>
      <vt:lpstr>AI Transformation on National Security</vt:lpstr>
      <vt:lpstr>Key Takeaways</vt:lpstr>
      <vt:lpstr>Q&amp;A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Jack Francis</dc:creator>
  <cp:lastModifiedBy>Jack Francis</cp:lastModifiedBy>
  <cp:revision>68</cp:revision>
  <dcterms:created xsi:type="dcterms:W3CDTF">2025-08-20T06:10:29Z</dcterms:created>
  <dcterms:modified xsi:type="dcterms:W3CDTF">2026-03-03T16:25:37Z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8412a79-61cf-4acb-9f07-170d06c75df7_Enabled">
    <vt:lpwstr>true</vt:lpwstr>
  </property>
  <property fmtid="{D5CDD505-2E9C-101B-9397-08002B2CF9AE}" pid="3" name="MSIP_Label_58412a79-61cf-4acb-9f07-170d06c75df7_SetDate">
    <vt:lpwstr>2024-09-16T17:08:23Z</vt:lpwstr>
  </property>
  <property fmtid="{D5CDD505-2E9C-101B-9397-08002B2CF9AE}" pid="4" name="MSIP_Label_58412a79-61cf-4acb-9f07-170d06c75df7_Method">
    <vt:lpwstr>Standard</vt:lpwstr>
  </property>
  <property fmtid="{D5CDD505-2E9C-101B-9397-08002B2CF9AE}" pid="5" name="MSIP_Label_58412a79-61cf-4acb-9f07-170d06c75df7_Name">
    <vt:lpwstr>Davidson Sensitive</vt:lpwstr>
  </property>
  <property fmtid="{D5CDD505-2E9C-101B-9397-08002B2CF9AE}" pid="6" name="MSIP_Label_58412a79-61cf-4acb-9f07-170d06c75df7_SiteId">
    <vt:lpwstr>2af70012-a15c-4328-a7b9-677a2a4d4515</vt:lpwstr>
  </property>
  <property fmtid="{D5CDD505-2E9C-101B-9397-08002B2CF9AE}" pid="7" name="MSIP_Label_58412a79-61cf-4acb-9f07-170d06c75df7_ActionId">
    <vt:lpwstr>3dd1d94b-6ecb-48fa-8691-fa0b37e5ba60</vt:lpwstr>
  </property>
  <property fmtid="{D5CDD505-2E9C-101B-9397-08002B2CF9AE}" pid="8" name="MSIP_Label_58412a79-61cf-4acb-9f07-170d06c75df7_ContentBits">
    <vt:lpwstr>0</vt:lpwstr>
  </property>
  <property fmtid="{D5CDD505-2E9C-101B-9397-08002B2CF9AE}" pid="9" name="ContentTypeId">
    <vt:lpwstr>0x010100A90C863EBD4E3E46BD48472A78AB45C4</vt:lpwstr>
  </property>
  <property fmtid="{D5CDD505-2E9C-101B-9397-08002B2CF9AE}" pid="10" name="Order">
    <vt:r8>30200</vt:r8>
  </property>
  <property fmtid="{D5CDD505-2E9C-101B-9397-08002B2CF9AE}" pid="11" name="xd_Signature">
    <vt:bool>false</vt:bool>
  </property>
  <property fmtid="{D5CDD505-2E9C-101B-9397-08002B2CF9AE}" pid="12" name="xd_ProgID">
    <vt:lpwstr/>
  </property>
  <property fmtid="{D5CDD505-2E9C-101B-9397-08002B2CF9AE}" pid="13" name="_SourceUrl">
    <vt:lpwstr/>
  </property>
  <property fmtid="{D5CDD505-2E9C-101B-9397-08002B2CF9AE}" pid="14" name="_SharedFileIndex">
    <vt:lpwstr/>
  </property>
  <property fmtid="{D5CDD505-2E9C-101B-9397-08002B2CF9AE}" pid="15" name="ComplianceAssetId">
    <vt:lpwstr/>
  </property>
  <property fmtid="{D5CDD505-2E9C-101B-9397-08002B2CF9AE}" pid="16" name="TemplateUrl">
    <vt:lpwstr/>
  </property>
  <property fmtid="{D5CDD505-2E9C-101B-9397-08002B2CF9AE}" pid="17" name="_ExtendedDescription">
    <vt:lpwstr/>
  </property>
  <property fmtid="{D5CDD505-2E9C-101B-9397-08002B2CF9AE}" pid="18" name="TriggerFlowInfo">
    <vt:lpwstr/>
  </property>
  <property fmtid="{D5CDD505-2E9C-101B-9397-08002B2CF9AE}" pid="19" name="MediaServiceImageTags">
    <vt:lpwstr/>
  </property>
</Properties>
</file>