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68" r:id="rId11"/>
    <p:sldId id="267" r:id="rId12"/>
    <p:sldId id="25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F8378-4F17-1530-225C-75620FF840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E7F95C-8E17-9CB4-FE21-2D58889DB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21E6F-B963-88FE-F334-6B66302D6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01ED7-DB78-57E9-C478-22F2E3C5D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53018-2189-19D9-B96B-5CD717D36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46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09CB1-1F6A-C281-3FDC-D4243BD7B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67025D-C4DC-98C6-EB36-1B86C10D4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9C50-0D69-51FD-FA8D-EFF270072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CA589-00EE-B935-6833-11F22A6E5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83F3F-F037-4C41-E37A-E14BF92E1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98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5722C5-26E0-B5E2-9B63-476AF34D9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403B27-9C27-A01B-0071-92142BC089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10037-43A7-CB2B-5157-989F4D001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5BABE-1ACE-4CD9-05B0-4F49FBF0A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A9042-7170-1F5A-4019-308727DCF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5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70877-3849-010E-3EF0-8AE849127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646C7-194F-A811-9CEE-7AC9D4D04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9DFBF-4209-3768-C093-1CA7EBEFF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D2997-9FD7-B336-422C-40CC7FDF7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99DC6C-25B1-E29A-6914-CEB5F46A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6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9D14-C6FD-034B-F1D0-4A126D113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3A9F0A-FF7A-5A55-AC42-5BAC987D7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08802-1CE9-B5D8-3BC4-EBA022B4D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9B63F-CCDC-FCF6-2C82-387976EAB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1952C-08CF-F713-3F2C-7BF664111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19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9A687-B26A-4E35-62BE-4E03EE882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1A974-DC1C-F1DD-9D20-DAD14A825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E8630-FC7F-25D2-6069-899D94AE4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A500C8-68EF-0E98-4916-79962839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B34C2E-65E5-85CB-0DFD-B5A508553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EF63DD-23B4-61E0-48E3-C3B6F438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13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1E249-2F53-2FFA-33C0-D9E9BC5D0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C88EE-3935-C594-B3D1-DFCC4C03C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DF90B-AE80-129F-2FFF-B64512EFB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B78CC-1A62-FA95-12F0-EBD62FF096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B35784-0FE6-5603-81FF-09F88A3BD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9DFDE8-CF1B-3061-2AD7-3C7A037FF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E9FD50-365D-7C95-3028-63EA20EB0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E3F0F2-57FA-F039-702C-9A143B361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15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91A69-1C9E-2B7D-2757-36BE1CC86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E1DB50-3215-6A56-5C4D-A35C82C3F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D0B58E-C049-D969-E088-8B5324F07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5B4F2-53C6-0696-5935-1405E4BB3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09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2C6D3F-32D3-FD85-1C88-91574C2A7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CDB4FA-BB14-0CBA-2BEA-D9246E77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E721A-15E1-B859-46F2-917C8229C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00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5B2AD-1F2C-F272-14E4-A16EC4299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75020-3E17-26C7-7771-A7765E444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A9D3D9-3AD4-35B9-4203-CEC6084D9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38BB79-2339-B8A3-56D0-4AA457EC7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8FD918-0EF2-02F0-ACF0-ACF54E073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D96B43-2A3D-972C-9EE4-9F35FD866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179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DF597-D8EE-537D-E6B1-5598C1889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7EB5A3-A86D-822F-FE4F-96B26151E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A042D4-7BEC-B504-4A69-21BF1D3C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E0920-509E-4EE4-067E-38090579A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5B62A-5908-A1FB-844F-ADBB31A65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17500D-9E0D-1688-D113-DBD8C9F7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085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111511-1FE9-5DB4-3698-D2BC4F4E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4E04D-365B-2ED6-EC2A-CA6AF4F63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1A125-0895-2ACA-C2D9-84C0284241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E83A88-97D2-B040-836B-0A10CEA2D9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B48F0-EC53-6FC1-A509-07F01292F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691EB-3310-1567-870D-DF00CA55C0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9566E8-DCA6-234C-B273-AE082594E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7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HKUDS/nanobot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nanoclaw.dev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zeroclaw-labs/zeroclaw" TargetMode="External"/><Relationship Id="rId5" Type="http://schemas.openxmlformats.org/officeDocument/2006/relationships/hyperlink" Target="https://github.com/sipeed/picoclaw" TargetMode="External"/><Relationship Id="rId4" Type="http://schemas.openxmlformats.org/officeDocument/2006/relationships/hyperlink" Target="https://www.openfang.sh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C6247-4C99-CEA4-A479-967A4B62D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4492A-8828-7E1F-7233-BA637AA4C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191CC8-A189-5255-6BE8-F69C47B919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859" t="1990" r="6859" b="199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26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B95FF-6539-269D-198F-F9F46BAAF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OpenClaw</a:t>
            </a:r>
            <a:r>
              <a:rPr lang="en-US" dirty="0"/>
              <a:t> Alternatives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33731-1023-C727-931F-5F9931893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37456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NanoClaw</a:t>
            </a:r>
            <a:r>
              <a:rPr lang="en-US" dirty="0"/>
              <a:t> (4k LoC vs 434k, isolated containers: </a:t>
            </a:r>
            <a:r>
              <a:rPr lang="en-US" dirty="0">
                <a:hlinkClick r:id="rId2"/>
              </a:rPr>
              <a:t>https://nanoclaw.dev</a:t>
            </a:r>
            <a:r>
              <a:rPr lang="en-US" dirty="0"/>
              <a:t>)</a:t>
            </a:r>
          </a:p>
          <a:p>
            <a:r>
              <a:rPr lang="en-US" dirty="0" err="1"/>
              <a:t>NanoBot</a:t>
            </a:r>
            <a:r>
              <a:rPr lang="en-US" dirty="0"/>
              <a:t> (4k LoC vs 434k: </a:t>
            </a:r>
            <a:r>
              <a:rPr lang="en-US" dirty="0">
                <a:hlinkClick r:id="rId3"/>
              </a:rPr>
              <a:t>https://github.com/HKUDS/nanobot</a:t>
            </a:r>
            <a:r>
              <a:rPr lang="en-US" dirty="0"/>
              <a:t>)</a:t>
            </a:r>
          </a:p>
          <a:p>
            <a:r>
              <a:rPr lang="en-US" dirty="0" err="1"/>
              <a:t>OpenFang</a:t>
            </a:r>
            <a:r>
              <a:rPr lang="en-US" dirty="0"/>
              <a:t> (built in Rust: </a:t>
            </a:r>
            <a:r>
              <a:rPr lang="en-US" dirty="0">
                <a:hlinkClick r:id="rId4"/>
              </a:rPr>
              <a:t>https://www.openfang.sh</a:t>
            </a:r>
            <a:r>
              <a:rPr lang="en-US" dirty="0"/>
              <a:t>)</a:t>
            </a:r>
          </a:p>
          <a:p>
            <a:r>
              <a:rPr lang="en-US" dirty="0" err="1"/>
              <a:t>PicoClaw</a:t>
            </a:r>
            <a:r>
              <a:rPr lang="en-US" dirty="0"/>
              <a:t> (</a:t>
            </a:r>
            <a:r>
              <a:rPr lang="en-US" dirty="0" err="1"/>
              <a:t>NanoBot</a:t>
            </a:r>
            <a:r>
              <a:rPr lang="en-US" dirty="0"/>
              <a:t> in Go: </a:t>
            </a:r>
            <a:r>
              <a:rPr lang="en-US" dirty="0">
                <a:hlinkClick r:id="rId5"/>
              </a:rPr>
              <a:t>https://github.com/sipeed/picoclaw</a:t>
            </a:r>
            <a:r>
              <a:rPr lang="en-US" dirty="0"/>
              <a:t>)</a:t>
            </a:r>
          </a:p>
          <a:p>
            <a:r>
              <a:rPr lang="en-US" dirty="0" err="1"/>
              <a:t>ZeroClaw</a:t>
            </a:r>
            <a:r>
              <a:rPr lang="en-US" dirty="0"/>
              <a:t> (built in Rust: </a:t>
            </a:r>
            <a:r>
              <a:rPr lang="en-US" dirty="0">
                <a:hlinkClick r:id="rId6"/>
              </a:rPr>
              <a:t>https://github.com/zeroclaw-labs/zeroclaw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AE977E-7EE3-9EC9-EFF7-B38110B996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6774" y="4263081"/>
            <a:ext cx="6238451" cy="247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770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9596A-526E-923E-4CD3-C0780C52B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Demos + Fun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99D61-AAAA-23F7-E40E-D3E3D6887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My use case and how I use </a:t>
            </a:r>
            <a:r>
              <a:rPr lang="en-US" dirty="0" err="1"/>
              <a:t>OpenClaw</a:t>
            </a:r>
            <a:endParaRPr lang="en-US" dirty="0"/>
          </a:p>
          <a:p>
            <a:r>
              <a:rPr lang="en-US" dirty="0"/>
              <a:t>Building an Application with </a:t>
            </a:r>
            <a:r>
              <a:rPr lang="en-US" dirty="0" err="1"/>
              <a:t>OpenClaw</a:t>
            </a:r>
            <a:endParaRPr lang="en-US" dirty="0"/>
          </a:p>
          <a:p>
            <a:r>
              <a:rPr lang="en-US" dirty="0"/>
              <a:t>Setting up Telegram Bot with </a:t>
            </a:r>
            <a:r>
              <a:rPr lang="en-US" dirty="0" err="1"/>
              <a:t>OpenClaw</a:t>
            </a:r>
            <a:endParaRPr lang="en-US" dirty="0"/>
          </a:p>
          <a:p>
            <a:r>
              <a:rPr lang="en-US" dirty="0"/>
              <a:t>Play around with </a:t>
            </a:r>
            <a:r>
              <a:rPr lang="en-US" dirty="0" err="1"/>
              <a:t>OpenClaw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010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BA90F-5707-D214-7331-D24077C1A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Telegram bot demo commands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8734F-8A20-5AEC-60D8-B848D2537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openclaw</a:t>
            </a:r>
            <a:r>
              <a:rPr lang="en-US" sz="2400" dirty="0"/>
              <a:t> channels add --channel telegram --account &lt;</a:t>
            </a:r>
            <a:r>
              <a:rPr lang="en-US" sz="2400" dirty="0" err="1"/>
              <a:t>acct_name</a:t>
            </a:r>
            <a:r>
              <a:rPr lang="en-US" sz="2400" dirty="0"/>
              <a:t>&gt; --token "PASTE_THE_BOTFATHER_TOKEN" --name &lt;</a:t>
            </a:r>
            <a:r>
              <a:rPr lang="en-US" sz="2400" dirty="0" err="1"/>
              <a:t>agent_name</a:t>
            </a:r>
            <a:r>
              <a:rPr lang="en-US" sz="2400" dirty="0"/>
              <a:t>&gt;</a:t>
            </a:r>
          </a:p>
          <a:p>
            <a:r>
              <a:rPr lang="en-US" sz="2400" dirty="0" err="1"/>
              <a:t>openclaw</a:t>
            </a:r>
            <a:r>
              <a:rPr lang="en-US" sz="2400" dirty="0"/>
              <a:t> config set </a:t>
            </a:r>
            <a:r>
              <a:rPr lang="en-US" sz="2400" dirty="0" err="1"/>
              <a:t>channels.telegram.accounts</a:t>
            </a:r>
            <a:r>
              <a:rPr lang="en-US" sz="2400" dirty="0"/>
              <a:t>.&lt;</a:t>
            </a:r>
            <a:r>
              <a:rPr lang="en-US" sz="2400" dirty="0" err="1"/>
              <a:t>acct_name</a:t>
            </a:r>
            <a:r>
              <a:rPr lang="en-US" sz="2400" dirty="0"/>
              <a:t>&gt;.botToken "PASTE_TOKEN_HERE"</a:t>
            </a:r>
          </a:p>
          <a:p>
            <a:r>
              <a:rPr lang="en-US" sz="2400" dirty="0" err="1"/>
              <a:t>openclaw</a:t>
            </a:r>
            <a:r>
              <a:rPr lang="en-US" sz="2400" dirty="0"/>
              <a:t> gateway restart</a:t>
            </a:r>
          </a:p>
          <a:p>
            <a:r>
              <a:rPr lang="en-US" sz="2400" dirty="0" err="1"/>
              <a:t>openclaw</a:t>
            </a:r>
            <a:r>
              <a:rPr lang="en-US" sz="2400" dirty="0"/>
              <a:t> channels status --probe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14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7ECF0-0EEA-EA44-1684-7CB3FE2C2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OpenClaw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B7F2F-DEE0-3334-9ABC-C094FA63E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38461" cy="4351338"/>
          </a:xfrm>
        </p:spPr>
        <p:txBody>
          <a:bodyPr/>
          <a:lstStyle/>
          <a:p>
            <a:r>
              <a:rPr lang="en-US" dirty="0"/>
              <a:t>Always-on Personal AI Assistant</a:t>
            </a:r>
          </a:p>
          <a:p>
            <a:r>
              <a:rPr lang="en-US" dirty="0"/>
              <a:t>Gateway (control plane) that connects chat channels to agent runtime and tools</a:t>
            </a:r>
          </a:p>
          <a:p>
            <a:pPr lvl="1"/>
            <a:r>
              <a:rPr lang="en-US" dirty="0"/>
              <a:t>Ease of use (lots of built in skills and integrations)</a:t>
            </a:r>
          </a:p>
          <a:p>
            <a:pPr lvl="1"/>
            <a:r>
              <a:rPr lang="en-US" dirty="0"/>
              <a:t>Talk to agent anywhere at anytime</a:t>
            </a:r>
          </a:p>
          <a:p>
            <a:pPr lvl="1"/>
            <a:r>
              <a:rPr lang="en-US" dirty="0"/>
              <a:t>Easy to self-host</a:t>
            </a:r>
          </a:p>
          <a:p>
            <a:r>
              <a:rPr lang="en-US" dirty="0"/>
              <a:t>Only limited by what data you give </a:t>
            </a:r>
            <a:r>
              <a:rPr lang="en-US" dirty="0" err="1"/>
              <a:t>OpenClaw</a:t>
            </a:r>
            <a:r>
              <a:rPr lang="en-US" dirty="0"/>
              <a:t> access to.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8F9974-A194-1360-B641-C03AC37FB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137" y="626665"/>
            <a:ext cx="4577765" cy="560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910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938E0-9F4F-3A16-D982-B8625A707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8ECF3-B750-DB48-8E18-1B1CEA481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01465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Channels: Telegram / iMessage / Slack / </a:t>
            </a:r>
            <a:r>
              <a:rPr lang="en-US" dirty="0" err="1"/>
              <a:t>Whatsapp</a:t>
            </a:r>
            <a:r>
              <a:rPr lang="en-US" dirty="0"/>
              <a:t> / Discord / etc.</a:t>
            </a:r>
          </a:p>
          <a:p>
            <a:r>
              <a:rPr lang="en-US" dirty="0"/>
              <a:t>Gateway: Ingestion, Auth, Scheduling, UI</a:t>
            </a:r>
          </a:p>
          <a:p>
            <a:pPr lvl="1"/>
            <a:r>
              <a:rPr lang="en-US" dirty="0"/>
              <a:t>Single long-lived process for sessions / routing. </a:t>
            </a:r>
          </a:p>
          <a:p>
            <a:r>
              <a:rPr lang="en-US" dirty="0"/>
              <a:t>Command Queue:</a:t>
            </a:r>
          </a:p>
          <a:p>
            <a:pPr lvl="1"/>
            <a:r>
              <a:rPr lang="en-US" dirty="0"/>
              <a:t>“main” lane for inbound + heartbeats. Also has </a:t>
            </a:r>
            <a:r>
              <a:rPr lang="en-US" dirty="0" err="1"/>
              <a:t>cron</a:t>
            </a:r>
            <a:r>
              <a:rPr lang="en-US" dirty="0"/>
              <a:t> and subagent lanes</a:t>
            </a:r>
          </a:p>
          <a:p>
            <a:r>
              <a:rPr lang="en-US" dirty="0"/>
              <a:t>Agent Loop: Intake, Context, Model, Tools, Persistence</a:t>
            </a:r>
          </a:p>
          <a:p>
            <a:pPr lvl="1"/>
            <a:r>
              <a:rPr lang="en-US" dirty="0"/>
              <a:t>Single agent workspace directory</a:t>
            </a:r>
          </a:p>
          <a:p>
            <a:pPr lvl="1"/>
            <a:r>
              <a:rPr lang="en-US" dirty="0"/>
              <a:t>Subagents only inject </a:t>
            </a:r>
            <a:r>
              <a:rPr lang="en-US" dirty="0" err="1"/>
              <a:t>Agents.md</a:t>
            </a:r>
            <a:r>
              <a:rPr lang="en-US" dirty="0"/>
              <a:t> + </a:t>
            </a:r>
            <a:r>
              <a:rPr lang="en-US" dirty="0" err="1"/>
              <a:t>Tools.md</a:t>
            </a:r>
            <a:r>
              <a:rPr lang="en-US" dirty="0"/>
              <a:t>. </a:t>
            </a:r>
          </a:p>
          <a:p>
            <a:r>
              <a:rPr lang="en-US" dirty="0"/>
              <a:t>Workspace Files: SOUL, USER, AGENTS, MEMORY, etc.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FC7B30-6BDD-47A7-9F7B-A8064ECE02CA}"/>
              </a:ext>
            </a:extLst>
          </p:cNvPr>
          <p:cNvSpPr/>
          <p:nvPr/>
        </p:nvSpPr>
        <p:spPr>
          <a:xfrm>
            <a:off x="8731657" y="481914"/>
            <a:ext cx="2582562" cy="5807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Channels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A2EAC2-CF4A-8248-12BE-149EEEF479AB}"/>
              </a:ext>
            </a:extLst>
          </p:cNvPr>
          <p:cNvSpPr/>
          <p:nvPr/>
        </p:nvSpPr>
        <p:spPr>
          <a:xfrm>
            <a:off x="8731657" y="1456264"/>
            <a:ext cx="2582562" cy="58076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Gateway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76AA56-C269-BE8A-4C9C-217C342CD066}"/>
              </a:ext>
            </a:extLst>
          </p:cNvPr>
          <p:cNvSpPr/>
          <p:nvPr/>
        </p:nvSpPr>
        <p:spPr>
          <a:xfrm>
            <a:off x="8484522" y="3632548"/>
            <a:ext cx="3076833" cy="2500974"/>
          </a:xfrm>
          <a:prstGeom prst="rect">
            <a:avLst/>
          </a:prstGeom>
          <a:solidFill>
            <a:schemeClr val="accent6">
              <a:alpha val="1912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Agent Loop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72D298-F8E2-C219-B875-6D8A3A1C9371}"/>
              </a:ext>
            </a:extLst>
          </p:cNvPr>
          <p:cNvSpPr/>
          <p:nvPr/>
        </p:nvSpPr>
        <p:spPr>
          <a:xfrm>
            <a:off x="8731657" y="2430614"/>
            <a:ext cx="2582562" cy="58076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Command Queue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949790-DF69-13A0-EC78-C7EDFE3FC05E}"/>
              </a:ext>
            </a:extLst>
          </p:cNvPr>
          <p:cNvSpPr/>
          <p:nvPr/>
        </p:nvSpPr>
        <p:spPr>
          <a:xfrm>
            <a:off x="8731657" y="4249528"/>
            <a:ext cx="2582562" cy="58076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Workspace Files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60952B-462B-DCE0-9D79-ED122471AB8A}"/>
              </a:ext>
            </a:extLst>
          </p:cNvPr>
          <p:cNvSpPr/>
          <p:nvPr/>
        </p:nvSpPr>
        <p:spPr>
          <a:xfrm>
            <a:off x="8731657" y="5239440"/>
            <a:ext cx="2582562" cy="58076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Tool Calls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DAC6224-4FB0-FBD3-5C2D-C61F0E76E8E5}"/>
              </a:ext>
            </a:extLst>
          </p:cNvPr>
          <p:cNvCxnSpPr>
            <a:cxnSpLocks/>
          </p:cNvCxnSpPr>
          <p:nvPr/>
        </p:nvCxnSpPr>
        <p:spPr>
          <a:xfrm>
            <a:off x="10724394" y="1062681"/>
            <a:ext cx="0" cy="393583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4BA4C17-C3F9-44C5-27B1-684F09C8926F}"/>
              </a:ext>
            </a:extLst>
          </p:cNvPr>
          <p:cNvCxnSpPr>
            <a:cxnSpLocks/>
          </p:cNvCxnSpPr>
          <p:nvPr/>
        </p:nvCxnSpPr>
        <p:spPr>
          <a:xfrm>
            <a:off x="10724394" y="2037031"/>
            <a:ext cx="0" cy="393583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CA47233-06AD-0C02-2840-A476E6654412}"/>
              </a:ext>
            </a:extLst>
          </p:cNvPr>
          <p:cNvCxnSpPr>
            <a:cxnSpLocks/>
          </p:cNvCxnSpPr>
          <p:nvPr/>
        </p:nvCxnSpPr>
        <p:spPr>
          <a:xfrm>
            <a:off x="10724394" y="3011381"/>
            <a:ext cx="1" cy="621167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74A3FD0-DD28-D20B-AE4C-ECB9E91A5339}"/>
              </a:ext>
            </a:extLst>
          </p:cNvPr>
          <p:cNvCxnSpPr>
            <a:cxnSpLocks/>
          </p:cNvCxnSpPr>
          <p:nvPr/>
        </p:nvCxnSpPr>
        <p:spPr>
          <a:xfrm flipV="1">
            <a:off x="9062200" y="3011381"/>
            <a:ext cx="1" cy="62116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BBF274A-FA70-DBE5-53FE-6B061C87BD30}"/>
              </a:ext>
            </a:extLst>
          </p:cNvPr>
          <p:cNvCxnSpPr>
            <a:cxnSpLocks/>
          </p:cNvCxnSpPr>
          <p:nvPr/>
        </p:nvCxnSpPr>
        <p:spPr>
          <a:xfrm flipV="1">
            <a:off x="9062201" y="2040450"/>
            <a:ext cx="0" cy="405726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5ED27A4-3664-6D07-2355-BD8DAB7A8E74}"/>
              </a:ext>
            </a:extLst>
          </p:cNvPr>
          <p:cNvCxnSpPr>
            <a:cxnSpLocks/>
          </p:cNvCxnSpPr>
          <p:nvPr/>
        </p:nvCxnSpPr>
        <p:spPr>
          <a:xfrm flipV="1">
            <a:off x="9062200" y="1062681"/>
            <a:ext cx="0" cy="405726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FC010CF-B982-06ED-20D3-F8C898470826}"/>
              </a:ext>
            </a:extLst>
          </p:cNvPr>
          <p:cNvSpPr txBox="1"/>
          <p:nvPr/>
        </p:nvSpPr>
        <p:spPr>
          <a:xfrm>
            <a:off x="10716043" y="1074806"/>
            <a:ext cx="1297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Message in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BFA275-9331-5664-F160-5A9A0A2A9683}"/>
              </a:ext>
            </a:extLst>
          </p:cNvPr>
          <p:cNvSpPr txBox="1"/>
          <p:nvPr/>
        </p:nvSpPr>
        <p:spPr>
          <a:xfrm>
            <a:off x="7616035" y="1074806"/>
            <a:ext cx="1446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Message out</a:t>
            </a:r>
          </a:p>
        </p:txBody>
      </p:sp>
    </p:spTree>
    <p:extLst>
      <p:ext uri="{BB962C8B-B14F-4D97-AF65-F5344CB8AC3E}">
        <p14:creationId xmlns:p14="http://schemas.microsoft.com/office/powerpoint/2010/main" val="3355483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E5ED2-75D1-B261-57FA-B3986F9E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Workspace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B097A-E74C-E569-F7CE-A4C8D1D11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SOUL: Persona / boundaries / tone</a:t>
            </a:r>
          </a:p>
          <a:p>
            <a:r>
              <a:rPr lang="en-US" dirty="0"/>
              <a:t>USER: User Profile </a:t>
            </a:r>
          </a:p>
          <a:p>
            <a:r>
              <a:rPr lang="en-US" dirty="0"/>
              <a:t>AGENTS: Operating Instructions / Memory Conventions</a:t>
            </a:r>
          </a:p>
          <a:p>
            <a:r>
              <a:rPr lang="en-US" dirty="0"/>
              <a:t>HEARTBEAT: Tasks for Agent to check periodically</a:t>
            </a:r>
          </a:p>
          <a:p>
            <a:r>
              <a:rPr lang="en-US" dirty="0"/>
              <a:t>MEMORY: Long-term Memory (short-term memory captured daily)</a:t>
            </a:r>
          </a:p>
          <a:p>
            <a:r>
              <a:rPr lang="en-US" dirty="0"/>
              <a:t>TOOLS: Available Tools</a:t>
            </a:r>
          </a:p>
          <a:p>
            <a:r>
              <a:rPr lang="en-US" dirty="0"/>
              <a:t>IDENTITY: Agent Identity Information</a:t>
            </a:r>
          </a:p>
        </p:txBody>
      </p:sp>
    </p:spTree>
    <p:extLst>
      <p:ext uri="{BB962C8B-B14F-4D97-AF65-F5344CB8AC3E}">
        <p14:creationId xmlns:p14="http://schemas.microsoft.com/office/powerpoint/2010/main" val="3498032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2F313-20BD-A129-5941-7CA531651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OpenClaw</a:t>
            </a:r>
            <a:r>
              <a:rPr lang="en-US" dirty="0"/>
              <a:t>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487FF-64D2-FA9D-9EC3-0FDA036C7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/>
              <a:t>Terminal-based configuration setup</a:t>
            </a:r>
          </a:p>
          <a:p>
            <a:r>
              <a:rPr lang="en-US" dirty="0"/>
              <a:t>Model access through any major provider or local models</a:t>
            </a:r>
          </a:p>
          <a:p>
            <a:r>
              <a:rPr lang="en-US" dirty="0"/>
              <a:t>Channels galore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EA164D-DFD3-0D5C-59A7-9406162EB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628650"/>
            <a:ext cx="4495800" cy="5600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4BCDCB-83F7-2EFA-7980-B0D9DFCDE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776" y="3673613"/>
            <a:ext cx="2222500" cy="302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41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3D853-51DF-761E-7A88-DF1238E64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OpenClaw</a:t>
            </a:r>
            <a:r>
              <a:rPr lang="en-US" dirty="0"/>
              <a:t> Dashboard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F79B0D1-1083-7E66-5C37-9857C708AD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8311" y="1825625"/>
            <a:ext cx="801537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67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1EE20-8062-401A-82E6-41B52EAFD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Review in Dashboard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DF2B8-A1D4-A847-5A13-AA1EE8D65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Sessions &gt; Verbosity</a:t>
            </a:r>
          </a:p>
          <a:p>
            <a:r>
              <a:rPr lang="en-US" dirty="0"/>
              <a:t>Usage</a:t>
            </a:r>
          </a:p>
          <a:p>
            <a:r>
              <a:rPr lang="en-US" dirty="0"/>
              <a:t>Cron Jobs vs Heartbeat</a:t>
            </a:r>
          </a:p>
          <a:p>
            <a:r>
              <a:rPr lang="en-US" dirty="0"/>
              <a:t>Agents</a:t>
            </a:r>
          </a:p>
          <a:p>
            <a:pPr lvl="1"/>
            <a:r>
              <a:rPr lang="en-US" dirty="0"/>
              <a:t>Workspace Files and more</a:t>
            </a:r>
          </a:p>
          <a:p>
            <a:r>
              <a:rPr lang="en-US" dirty="0"/>
              <a:t>Skills</a:t>
            </a:r>
          </a:p>
        </p:txBody>
      </p:sp>
    </p:spTree>
    <p:extLst>
      <p:ext uri="{BB962C8B-B14F-4D97-AF65-F5344CB8AC3E}">
        <p14:creationId xmlns:p14="http://schemas.microsoft.com/office/powerpoint/2010/main" val="1765258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B6BB4-7B18-F4CC-8A65-416963BF6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I’ve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A0CDD-5A39-65A0-A93B-12172A45A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68548" cy="435133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Strongly recommend Codex OAuth as your model if you choose to not run a local model</a:t>
            </a:r>
          </a:p>
          <a:p>
            <a:pPr lvl="1"/>
            <a:r>
              <a:rPr lang="en-US" dirty="0"/>
              <a:t>Very generous rate limits currently.</a:t>
            </a:r>
          </a:p>
          <a:p>
            <a:pPr lvl="1"/>
            <a:r>
              <a:rPr lang="en-US" dirty="0" err="1"/>
              <a:t>OpenClaw</a:t>
            </a:r>
            <a:r>
              <a:rPr lang="en-US" dirty="0"/>
              <a:t> does much better with GPT5.2 over GPT5 mini.</a:t>
            </a:r>
          </a:p>
          <a:p>
            <a:r>
              <a:rPr lang="en-US" dirty="0"/>
              <a:t>If you don’t go with Codex OAuth and decide to use API keys, don’t use the most powerful model for everything. You will burn money</a:t>
            </a:r>
          </a:p>
          <a:p>
            <a:pPr lvl="1"/>
            <a:r>
              <a:rPr lang="en-US" dirty="0"/>
              <a:t>Setup a smaller model for heartbeats and regularly change model being used in your channel interface</a:t>
            </a:r>
          </a:p>
          <a:p>
            <a:r>
              <a:rPr lang="en-US" dirty="0"/>
              <a:t>Default is 4 concurrent main agents and 8 concurrent subagents. If all of these are Opus 4.6 and an issue happens, it’s expensive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B7367F-8BAA-58E2-C97B-85A36DE1B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737" y="681037"/>
            <a:ext cx="3879220" cy="577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63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FF7A7-229C-20EE-FF24-F77921F9D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I’ve Learned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AE7AD-35AA-8AAF-4951-0D53DC6B9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Default configurations for </a:t>
            </a:r>
            <a:r>
              <a:rPr lang="en-US" dirty="0" err="1"/>
              <a:t>OpenClaw</a:t>
            </a:r>
            <a:r>
              <a:rPr lang="en-US" dirty="0"/>
              <a:t> are relatively straightforward (probably 2 hours of setup time).</a:t>
            </a:r>
          </a:p>
          <a:p>
            <a:pPr lvl="1"/>
            <a:r>
              <a:rPr lang="en-US" dirty="0"/>
              <a:t>If you go off the beaten path, good luck. Some things are trivial, some are difficult. </a:t>
            </a:r>
          </a:p>
          <a:p>
            <a:pPr lvl="1"/>
            <a:r>
              <a:rPr lang="en-US" dirty="0"/>
              <a:t>Nice benefit -&gt; </a:t>
            </a:r>
            <a:r>
              <a:rPr lang="en-US" dirty="0" err="1"/>
              <a:t>OpenClaw</a:t>
            </a:r>
            <a:r>
              <a:rPr lang="en-US" dirty="0"/>
              <a:t> understands </a:t>
            </a:r>
            <a:r>
              <a:rPr lang="en-US" dirty="0" err="1"/>
              <a:t>OpenClaw</a:t>
            </a:r>
            <a:r>
              <a:rPr lang="en-US" dirty="0"/>
              <a:t> well, so just ask it to fix</a:t>
            </a:r>
          </a:p>
          <a:p>
            <a:r>
              <a:rPr lang="en-US" dirty="0"/>
              <a:t>Most people run </a:t>
            </a:r>
            <a:r>
              <a:rPr lang="en-US" dirty="0" err="1"/>
              <a:t>OpenClaw</a:t>
            </a:r>
            <a:r>
              <a:rPr lang="en-US" dirty="0"/>
              <a:t> headless, but you will need ssh access to box (and preferably screen sharing). Just makes life easier</a:t>
            </a:r>
          </a:p>
          <a:p>
            <a:r>
              <a:rPr lang="en-US" dirty="0"/>
              <a:t>Permissions, Permissions, Permissions. Be careful about what you give </a:t>
            </a:r>
            <a:r>
              <a:rPr lang="en-US" dirty="0" err="1"/>
              <a:t>OpenClaw</a:t>
            </a:r>
            <a:r>
              <a:rPr lang="en-US" dirty="0"/>
              <a:t> access to. </a:t>
            </a:r>
          </a:p>
        </p:txBody>
      </p:sp>
    </p:spTree>
    <p:extLst>
      <p:ext uri="{BB962C8B-B14F-4D97-AF65-F5344CB8AC3E}">
        <p14:creationId xmlns:p14="http://schemas.microsoft.com/office/powerpoint/2010/main" val="2625922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610</Words>
  <Application>Microsoft Macintosh PowerPoint</Application>
  <PresentationFormat>Widescreen</PresentationFormat>
  <Paragraphs>74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OpenClaw</vt:lpstr>
      <vt:lpstr>Core Components</vt:lpstr>
      <vt:lpstr>Workspace Files</vt:lpstr>
      <vt:lpstr>OpenClaw Configuration</vt:lpstr>
      <vt:lpstr>OpenClaw Dashboard</vt:lpstr>
      <vt:lpstr>Things to Review in Dashboard</vt:lpstr>
      <vt:lpstr>Things I’ve Learned</vt:lpstr>
      <vt:lpstr>Things I’ve Learned (cont.)</vt:lpstr>
      <vt:lpstr>OpenClaw Alternatives</vt:lpstr>
      <vt:lpstr>3 Demos + Fun</vt:lpstr>
      <vt:lpstr>Telegram bot demo commands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Jack Francis</dc:creator>
  <cp:lastModifiedBy>Jack Francis</cp:lastModifiedBy>
  <cp:revision>6</cp:revision>
  <dcterms:created xsi:type="dcterms:W3CDTF">2026-03-04T03:02:49Z</dcterms:created>
  <dcterms:modified xsi:type="dcterms:W3CDTF">2026-08-26T02:39:15Z</dcterms:modified>
</cp:coreProperties>
</file>