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74" r:id="rId8"/>
    <p:sldId id="263" r:id="rId9"/>
    <p:sldId id="264" r:id="rId10"/>
    <p:sldId id="265" r:id="rId11"/>
    <p:sldId id="266" r:id="rId12"/>
    <p:sldId id="275" r:id="rId13"/>
    <p:sldId id="267" r:id="rId14"/>
    <p:sldId id="276" r:id="rId15"/>
    <p:sldId id="278" r:id="rId16"/>
    <p:sldId id="279" r:id="rId17"/>
    <p:sldId id="270" r:id="rId18"/>
    <p:sldId id="271" r:id="rId19"/>
    <p:sldId id="272" r:id="rId20"/>
    <p:sldId id="273" r:id="rId21"/>
    <p:sldId id="281" r:id="rId22"/>
    <p:sldId id="280" r:id="rId23"/>
    <p:sldId id="282" r:id="rId24"/>
    <p:sldId id="2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614"/>
  </p:normalViewPr>
  <p:slideViewPr>
    <p:cSldViewPr snapToGrid="0">
      <p:cViewPr varScale="1">
        <p:scale>
          <a:sx n="123" d="100"/>
          <a:sy n="123" d="100"/>
        </p:scale>
        <p:origin x="111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C344224-FBA3-8D41-85C2-7AB34B5F02C1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DAD7F57-209B-BA4F-B5B9-62A8DF157FC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4318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224-FBA3-8D41-85C2-7AB34B5F02C1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7F57-209B-BA4F-B5B9-62A8DF15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8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224-FBA3-8D41-85C2-7AB34B5F02C1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7F57-209B-BA4F-B5B9-62A8DF15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7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224-FBA3-8D41-85C2-7AB34B5F02C1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7F57-209B-BA4F-B5B9-62A8DF15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6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344224-FBA3-8D41-85C2-7AB34B5F02C1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AD7F57-209B-BA4F-B5B9-62A8DF157F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89277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224-FBA3-8D41-85C2-7AB34B5F02C1}" type="datetimeFigureOut">
              <a:rPr lang="en-US" smtClean="0"/>
              <a:t>1/12/26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7F57-209B-BA4F-B5B9-62A8DF15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5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224-FBA3-8D41-85C2-7AB34B5F02C1}" type="datetimeFigureOut">
              <a:rPr lang="en-US" smtClean="0"/>
              <a:t>1/12/26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7F57-209B-BA4F-B5B9-62A8DF15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6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224-FBA3-8D41-85C2-7AB34B5F02C1}" type="datetimeFigureOut">
              <a:rPr lang="en-US" smtClean="0"/>
              <a:t>1/12/26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7F57-209B-BA4F-B5B9-62A8DF15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5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224-FBA3-8D41-85C2-7AB34B5F02C1}" type="datetimeFigureOut">
              <a:rPr lang="en-US" smtClean="0"/>
              <a:t>1/12/26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7F57-209B-BA4F-B5B9-62A8DF15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344224-FBA3-8D41-85C2-7AB34B5F02C1}" type="datetimeFigureOut">
              <a:rPr lang="en-US" smtClean="0"/>
              <a:t>1/12/26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AD7F57-209B-BA4F-B5B9-62A8DF157F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463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344224-FBA3-8D41-85C2-7AB34B5F02C1}" type="datetimeFigureOut">
              <a:rPr lang="en-US" smtClean="0"/>
              <a:t>1/12/26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AD7F57-209B-BA4F-B5B9-62A8DF157F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649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C344224-FBA3-8D41-85C2-7AB34B5F02C1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DAD7F57-209B-BA4F-B5B9-62A8DF157F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4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4CDAF-ADEE-6C84-1C10-87028C4E30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sz="4800" dirty="0"/>
            </a:br>
            <a:r>
              <a:rPr lang="en-US" sz="4800" dirty="0"/>
              <a:t>AI for Enhanced Productivity: Mastering Prompts and a Modern Toolkit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7D07E5-2813-E5C4-069D-36A7997B89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Jack Francis, Ph.D.</a:t>
            </a:r>
          </a:p>
          <a:p>
            <a:r>
              <a:rPr lang="en-US" dirty="0"/>
              <a:t>AI Solutions Director – Davidson Technologies</a:t>
            </a:r>
          </a:p>
        </p:txBody>
      </p:sp>
    </p:spTree>
    <p:extLst>
      <p:ext uri="{BB962C8B-B14F-4D97-AF65-F5344CB8AC3E}">
        <p14:creationId xmlns:p14="http://schemas.microsoft.com/office/powerpoint/2010/main" val="257350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A367-E32C-77DE-A858-FEE3A6584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Chat = One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D29BA-1393-94D3-18EE-E32172ABB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4533900"/>
          </a:xfrm>
        </p:spPr>
        <p:txBody>
          <a:bodyPr>
            <a:normAutofit/>
          </a:bodyPr>
          <a:lstStyle/>
          <a:p>
            <a:r>
              <a:rPr lang="en-US" sz="2800" dirty="0"/>
              <a:t>Don’t ask for email summarization, a recipe for the potluck, and travel advice all in one chat. </a:t>
            </a:r>
            <a:r>
              <a:rPr lang="en-US" sz="2800" b="1" dirty="0"/>
              <a:t>Risk of Hallucinations!</a:t>
            </a:r>
          </a:p>
          <a:p>
            <a:r>
              <a:rPr lang="en-US" sz="2800" dirty="0"/>
              <a:t>If your next prompt is very different from what you’ve talked about so far, </a:t>
            </a:r>
            <a:r>
              <a:rPr lang="en-US" sz="2800" b="1" dirty="0"/>
              <a:t>start a new chat!</a:t>
            </a:r>
          </a:p>
          <a:p>
            <a:r>
              <a:rPr lang="en-US" sz="2800" dirty="0"/>
              <a:t>If the AI starts hallucinating or getting lazy, </a:t>
            </a:r>
            <a:r>
              <a:rPr lang="en-US" sz="2800" b="1" dirty="0"/>
              <a:t>start a new chat!</a:t>
            </a:r>
            <a:endParaRPr lang="en-US" sz="2800" dirty="0"/>
          </a:p>
          <a:p>
            <a:r>
              <a:rPr lang="en-US" sz="2800" dirty="0"/>
              <a:t>Best Practice: Try to keep individual chats to less than 50 messages to keep the AI focused. </a:t>
            </a:r>
          </a:p>
          <a:p>
            <a:r>
              <a:rPr lang="en-US" sz="2800" b="1" dirty="0"/>
              <a:t>Pro Tip: If you need to keep going, ask the AI to summarize your conversation so far and start a new chat!</a:t>
            </a:r>
          </a:p>
        </p:txBody>
      </p:sp>
    </p:spTree>
    <p:extLst>
      <p:ext uri="{BB962C8B-B14F-4D97-AF65-F5344CB8AC3E}">
        <p14:creationId xmlns:p14="http://schemas.microsoft.com/office/powerpoint/2010/main" val="2347736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89BB-D08B-67E7-B893-CA0E4F770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Prompt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6DB30-9D86-4C24-8B93-20F73E001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When LLMs were first released, prompt engineering was very important to get good results.</a:t>
            </a:r>
          </a:p>
          <a:p>
            <a:r>
              <a:rPr lang="en-US" sz="2800" dirty="0"/>
              <a:t>New LLMs have much better </a:t>
            </a:r>
            <a:r>
              <a:rPr lang="en-US" sz="2800" b="1" dirty="0"/>
              <a:t>system prompts </a:t>
            </a:r>
            <a:r>
              <a:rPr lang="en-US" sz="2800" dirty="0"/>
              <a:t>(default instructions)</a:t>
            </a:r>
          </a:p>
          <a:p>
            <a:pPr lvl="1"/>
            <a:r>
              <a:rPr lang="en-US" sz="2800" i="0" dirty="0"/>
              <a:t>GPT 5.2 system prompt is around 20,000 tokens (30 single space pages)</a:t>
            </a:r>
          </a:p>
          <a:p>
            <a:pPr lvl="1"/>
            <a:r>
              <a:rPr lang="en-US" sz="2800" i="0" dirty="0"/>
              <a:t>Include information on writing style, tools, and persona</a:t>
            </a:r>
          </a:p>
          <a:p>
            <a:r>
              <a:rPr lang="en-US" sz="2800" dirty="0"/>
              <a:t>Prompting is still very important for structuring output and ensuring appropriate context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71C55-6B80-7E14-2A20-969C5087BAAD}"/>
              </a:ext>
            </a:extLst>
          </p:cNvPr>
          <p:cNvSpPr txBox="1"/>
          <p:nvPr/>
        </p:nvSpPr>
        <p:spPr>
          <a:xfrm>
            <a:off x="962415" y="5788680"/>
            <a:ext cx="1026717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Prompt Formula:</a:t>
            </a:r>
            <a:r>
              <a:rPr lang="en-US" sz="2800" dirty="0"/>
              <a:t> Persona + Context + Task + Constraint + Format</a:t>
            </a:r>
          </a:p>
        </p:txBody>
      </p:sp>
    </p:spTree>
    <p:extLst>
      <p:ext uri="{BB962C8B-B14F-4D97-AF65-F5344CB8AC3E}">
        <p14:creationId xmlns:p14="http://schemas.microsoft.com/office/powerpoint/2010/main" val="2856024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133B9-3F80-CD43-6DB8-5754B370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EF068-C0CB-F914-DC9E-CE6FE184D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4648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Generic Prompt: </a:t>
            </a:r>
          </a:p>
          <a:p>
            <a:pPr lvl="1"/>
            <a:r>
              <a:rPr lang="en-US" sz="2400" i="0" dirty="0"/>
              <a:t>Write an email about the project delay</a:t>
            </a:r>
          </a:p>
          <a:p>
            <a:r>
              <a:rPr lang="en-US" sz="2400" dirty="0"/>
              <a:t>Persona + Context</a:t>
            </a:r>
          </a:p>
          <a:p>
            <a:pPr lvl="1"/>
            <a:r>
              <a:rPr lang="en-US" sz="2400" i="0" dirty="0"/>
              <a:t>You are a Senior Project Manager. Write an email about the Alpha Go 2 launch being delayed by 2 weeks due to server issues</a:t>
            </a:r>
          </a:p>
          <a:p>
            <a:pPr lvl="1"/>
            <a:r>
              <a:rPr lang="en-US" sz="2400" i="0" dirty="0"/>
              <a:t>You are a frustrated Network Engineer. Write an email about the Alpha Go 2 launch being delayed by 2 weeks due to server issues</a:t>
            </a:r>
          </a:p>
          <a:p>
            <a:r>
              <a:rPr lang="en-US" sz="2400" dirty="0"/>
              <a:t>All components</a:t>
            </a:r>
          </a:p>
          <a:p>
            <a:pPr lvl="1"/>
            <a:r>
              <a:rPr lang="en-US" sz="2400" i="0" dirty="0"/>
              <a:t>You are a Senior Project Manager. Write an email about the Alpha Go2 launch being delayed by 2 weeks due to server issues. Your task is to update the stakeholders. Do not apologize; focus on the solution. Use a bulleted list for the next steps.</a:t>
            </a:r>
          </a:p>
        </p:txBody>
      </p:sp>
    </p:spTree>
    <p:extLst>
      <p:ext uri="{BB962C8B-B14F-4D97-AF65-F5344CB8AC3E}">
        <p14:creationId xmlns:p14="http://schemas.microsoft.com/office/powerpoint/2010/main" val="2011940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9814B-552A-2BBF-C46D-BA8F3CC2C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Superpowers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722E7-CF98-7886-9C3D-8C847FFC7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299"/>
            <a:ext cx="9601200" cy="4658591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Show, Don’t Just Tell</a:t>
            </a:r>
          </a:p>
          <a:p>
            <a:pPr lvl="1"/>
            <a:r>
              <a:rPr lang="en-US" sz="2400" i="0" dirty="0"/>
              <a:t>LLMs are fantastic</a:t>
            </a:r>
            <a:r>
              <a:rPr lang="en-US" sz="2400" b="1" i="0" dirty="0"/>
              <a:t> </a:t>
            </a:r>
            <a:r>
              <a:rPr lang="en-US" sz="2400" i="0" dirty="0"/>
              <a:t>at following provided structure.</a:t>
            </a:r>
          </a:p>
          <a:p>
            <a:pPr lvl="1"/>
            <a:r>
              <a:rPr lang="en-US" sz="2400" i="0" dirty="0"/>
              <a:t>If you have examples of what “right” looks like, share those with the LLM</a:t>
            </a:r>
          </a:p>
          <a:p>
            <a:pPr lvl="1"/>
            <a:r>
              <a:rPr lang="en-US" sz="2400" i="0" dirty="0"/>
              <a:t>Provide a template to get consistent results</a:t>
            </a:r>
          </a:p>
          <a:p>
            <a:r>
              <a:rPr lang="en-US" sz="2400" b="1" dirty="0"/>
              <a:t>Iteration</a:t>
            </a:r>
          </a:p>
          <a:p>
            <a:pPr lvl="1"/>
            <a:r>
              <a:rPr lang="en-US" sz="2400" i="0" dirty="0"/>
              <a:t>Don’t just send one prompt! Make it a conversation</a:t>
            </a:r>
          </a:p>
          <a:p>
            <a:pPr lvl="1"/>
            <a:r>
              <a:rPr lang="en-US" sz="2400" i="0" dirty="0"/>
              <a:t>LLMs are remarkably flexible, if the output doesn’t match what you need, just ask it to fix the issues</a:t>
            </a:r>
          </a:p>
          <a:p>
            <a:pPr lvl="1"/>
            <a:r>
              <a:rPr lang="en-US" sz="2400" i="0" dirty="0"/>
              <a:t>Examples: </a:t>
            </a:r>
          </a:p>
          <a:p>
            <a:pPr lvl="2"/>
            <a:r>
              <a:rPr lang="en-US" sz="2000" dirty="0"/>
              <a:t>“Change the tone of this writing to [insert style]”</a:t>
            </a:r>
          </a:p>
          <a:p>
            <a:pPr lvl="2"/>
            <a:r>
              <a:rPr lang="en-US" sz="2000" dirty="0"/>
              <a:t>“Shorten this email”</a:t>
            </a:r>
          </a:p>
          <a:p>
            <a:pPr lvl="2"/>
            <a:r>
              <a:rPr lang="en-US" sz="2000" dirty="0"/>
              <a:t>“I have back issues so make a substitution for deadlifts”</a:t>
            </a:r>
          </a:p>
        </p:txBody>
      </p:sp>
    </p:spTree>
    <p:extLst>
      <p:ext uri="{BB962C8B-B14F-4D97-AF65-F5344CB8AC3E}">
        <p14:creationId xmlns:p14="http://schemas.microsoft.com/office/powerpoint/2010/main" val="81077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0C82C-CD8C-E1B3-1FDC-16AEC2CFC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E63A1-B804-0B64-7BF7-86814B2AD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22641-2CC8-D67A-0C97-DF722D17E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4533900"/>
          </a:xfrm>
        </p:spPr>
        <p:txBody>
          <a:bodyPr>
            <a:normAutofit/>
          </a:bodyPr>
          <a:lstStyle/>
          <a:p>
            <a:r>
              <a:rPr lang="en-US" sz="2800" dirty="0"/>
              <a:t>Generic Prompt: </a:t>
            </a:r>
          </a:p>
          <a:p>
            <a:pPr lvl="1"/>
            <a:r>
              <a:rPr lang="en-US" sz="2800" i="0" dirty="0"/>
              <a:t>Write a bio for Sam Altman. </a:t>
            </a:r>
          </a:p>
          <a:p>
            <a:r>
              <a:rPr lang="en-US" sz="2800" dirty="0"/>
              <a:t>Show, Don’t Just Tell</a:t>
            </a:r>
          </a:p>
          <a:p>
            <a:pPr lvl="1"/>
            <a:r>
              <a:rPr lang="en-US" sz="2800" i="0" dirty="0"/>
              <a:t>Write a bio for Sam Altman. Here is an example of the exact format I want you to follow: [Name] is a [Title] who loves [Hobby]. He is currently focused on [Goal]. </a:t>
            </a:r>
          </a:p>
          <a:p>
            <a:r>
              <a:rPr lang="en-US" sz="2800" dirty="0"/>
              <a:t>Iteration</a:t>
            </a:r>
          </a:p>
          <a:p>
            <a:pPr lvl="1"/>
            <a:r>
              <a:rPr lang="en-US" sz="2800" i="0" dirty="0"/>
              <a:t>That’s a little too boring. Change the tone to be witty and write it like a money-hungry pirate</a:t>
            </a:r>
          </a:p>
        </p:txBody>
      </p:sp>
    </p:spTree>
    <p:extLst>
      <p:ext uri="{BB962C8B-B14F-4D97-AF65-F5344CB8AC3E}">
        <p14:creationId xmlns:p14="http://schemas.microsoft.com/office/powerpoint/2010/main" val="2074861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2658D-E845-9B28-E6F1-B5DD83E5B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Tools Buffet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443F68-959B-F26B-7373-C54F90D02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829FB91E-3A08-B2FA-A3EF-BCBD49C64D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80994"/>
              </p:ext>
            </p:extLst>
          </p:nvPr>
        </p:nvGraphicFramePr>
        <p:xfrm>
          <a:off x="838200" y="1963420"/>
          <a:ext cx="10515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7642">
                  <a:extLst>
                    <a:ext uri="{9D8B030D-6E8A-4147-A177-3AD203B41FA5}">
                      <a16:colId xmlns:a16="http://schemas.microsoft.com/office/drawing/2014/main" val="540309333"/>
                    </a:ext>
                  </a:extLst>
                </a:gridCol>
                <a:gridCol w="2118473">
                  <a:extLst>
                    <a:ext uri="{9D8B030D-6E8A-4147-A177-3AD203B41FA5}">
                      <a16:colId xmlns:a16="http://schemas.microsoft.com/office/drawing/2014/main" val="1913033401"/>
                    </a:ext>
                  </a:extLst>
                </a:gridCol>
                <a:gridCol w="2798937">
                  <a:extLst>
                    <a:ext uri="{9D8B030D-6E8A-4147-A177-3AD203B41FA5}">
                      <a16:colId xmlns:a16="http://schemas.microsoft.com/office/drawing/2014/main" val="2075218111"/>
                    </a:ext>
                  </a:extLst>
                </a:gridCol>
                <a:gridCol w="2980548">
                  <a:extLst>
                    <a:ext uri="{9D8B030D-6E8A-4147-A177-3AD203B41FA5}">
                      <a16:colId xmlns:a16="http://schemas.microsoft.com/office/drawing/2014/main" val="1417923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Business 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20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Deep Research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- OpenAI, Gemini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Image Generation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-</a:t>
                      </a:r>
                      <a:r>
                        <a:rPr lang="en-US" b="1" dirty="0"/>
                        <a:t> </a:t>
                      </a:r>
                      <a:r>
                        <a:rPr lang="en-US" dirty="0"/>
                        <a:t>Midjourney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AI Writing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- Grammarly, Jasper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Code Generation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- </a:t>
                      </a:r>
                      <a:r>
                        <a:rPr lang="en-US" dirty="0"/>
                        <a:t>GitHub Copilot, Cursor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212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Chat with Documents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-</a:t>
                      </a:r>
                      <a:r>
                        <a:rPr lang="en-US" b="1" dirty="0"/>
                        <a:t> </a:t>
                      </a:r>
                      <a:r>
                        <a:rPr lang="en-US" dirty="0" err="1"/>
                        <a:t>NotebookLM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Video Generation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- </a:t>
                      </a:r>
                      <a:r>
                        <a:rPr lang="en-US" dirty="0"/>
                        <a:t>Sora, 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Presentation Generation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- </a:t>
                      </a:r>
                      <a:r>
                        <a:rPr lang="en-US" dirty="0"/>
                        <a:t>Gamma, </a:t>
                      </a:r>
                      <a:r>
                        <a:rPr lang="en-US" dirty="0" err="1"/>
                        <a:t>Beautiful.ai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AI Search Engines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- </a:t>
                      </a:r>
                      <a:r>
                        <a:rPr lang="en-US" dirty="0"/>
                        <a:t>Perplexity, OpenAI, Gemini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06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Agentic Coding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-</a:t>
                      </a:r>
                      <a:r>
                        <a:rPr lang="en-US" b="1" dirty="0"/>
                        <a:t> </a:t>
                      </a:r>
                      <a:r>
                        <a:rPr lang="en-US" dirty="0" err="1"/>
                        <a:t>Replit</a:t>
                      </a:r>
                      <a:r>
                        <a:rPr lang="en-US" dirty="0"/>
                        <a:t>, Lovable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Audio Generation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- </a:t>
                      </a:r>
                      <a:r>
                        <a:rPr lang="en-US" dirty="0"/>
                        <a:t>Suno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AI Note Taking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- </a:t>
                      </a:r>
                      <a:r>
                        <a:rPr lang="en-US" dirty="0"/>
                        <a:t>Otter AI, Fireflies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AI Data Analyst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- </a:t>
                      </a:r>
                      <a:r>
                        <a:rPr lang="en-US" dirty="0"/>
                        <a:t>Julius, Excel Copilot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189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Automation</a:t>
                      </a:r>
                      <a:r>
                        <a:rPr lang="en-US" dirty="0"/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- Zapier, n8n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Text-to-Speech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- </a:t>
                      </a:r>
                      <a:r>
                        <a:rPr lang="en-US" dirty="0" err="1"/>
                        <a:t>ElevenLabs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Email Management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- </a:t>
                      </a:r>
                      <a:r>
                        <a:rPr lang="en-US" dirty="0"/>
                        <a:t>Superhuman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Intelligent Scheduling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- </a:t>
                      </a:r>
                      <a:r>
                        <a:rPr lang="en-US" dirty="0"/>
                        <a:t>Motion, Clockwise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758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623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A00E8-6A1F-DEBC-0851-1E3772457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0FE77-027C-D109-5B67-D5D6B834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Tools Buffet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D75797-DA09-AD89-A883-571E4C108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198264"/>
              </p:ext>
            </p:extLst>
          </p:nvPr>
        </p:nvGraphicFramePr>
        <p:xfrm>
          <a:off x="838200" y="1963420"/>
          <a:ext cx="10515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7642">
                  <a:extLst>
                    <a:ext uri="{9D8B030D-6E8A-4147-A177-3AD203B41FA5}">
                      <a16:colId xmlns:a16="http://schemas.microsoft.com/office/drawing/2014/main" val="540309333"/>
                    </a:ext>
                  </a:extLst>
                </a:gridCol>
                <a:gridCol w="2118473">
                  <a:extLst>
                    <a:ext uri="{9D8B030D-6E8A-4147-A177-3AD203B41FA5}">
                      <a16:colId xmlns:a16="http://schemas.microsoft.com/office/drawing/2014/main" val="1913033401"/>
                    </a:ext>
                  </a:extLst>
                </a:gridCol>
                <a:gridCol w="2798937">
                  <a:extLst>
                    <a:ext uri="{9D8B030D-6E8A-4147-A177-3AD203B41FA5}">
                      <a16:colId xmlns:a16="http://schemas.microsoft.com/office/drawing/2014/main" val="2075218111"/>
                    </a:ext>
                  </a:extLst>
                </a:gridCol>
                <a:gridCol w="2980548">
                  <a:extLst>
                    <a:ext uri="{9D8B030D-6E8A-4147-A177-3AD203B41FA5}">
                      <a16:colId xmlns:a16="http://schemas.microsoft.com/office/drawing/2014/main" val="1417923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Business 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20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Deep Research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- OpenAI, Gemini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Image Generation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-</a:t>
                      </a:r>
                      <a:r>
                        <a:rPr lang="en-US" b="1" dirty="0"/>
                        <a:t> </a:t>
                      </a:r>
                      <a:r>
                        <a:rPr lang="en-US" dirty="0"/>
                        <a:t>Midjourney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AI Writing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- Grammarly, Jasper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Code Generation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- </a:t>
                      </a:r>
                      <a:r>
                        <a:rPr lang="en-US" dirty="0"/>
                        <a:t>GitHub Copilot, Cursor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212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Chat with Documents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-</a:t>
                      </a:r>
                      <a:r>
                        <a:rPr lang="en-US" b="1" dirty="0"/>
                        <a:t> </a:t>
                      </a:r>
                      <a:r>
                        <a:rPr lang="en-US" dirty="0" err="1"/>
                        <a:t>NotebookLM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Video Generation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- </a:t>
                      </a:r>
                      <a:r>
                        <a:rPr lang="en-US" dirty="0"/>
                        <a:t>Sora, Veo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Presentation Generation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- </a:t>
                      </a:r>
                      <a:r>
                        <a:rPr lang="en-US" dirty="0"/>
                        <a:t>Gamma, </a:t>
                      </a:r>
                      <a:r>
                        <a:rPr lang="en-US" dirty="0" err="1"/>
                        <a:t>Beautiful.ai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AI Search Engines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- </a:t>
                      </a:r>
                      <a:r>
                        <a:rPr lang="en-US" dirty="0"/>
                        <a:t>Perplexity, OpenAI, Gemini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06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Agentic Coding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-</a:t>
                      </a:r>
                      <a:r>
                        <a:rPr lang="en-US" b="1" dirty="0"/>
                        <a:t> </a:t>
                      </a:r>
                      <a:r>
                        <a:rPr lang="en-US" dirty="0" err="1"/>
                        <a:t>Replit</a:t>
                      </a:r>
                      <a:r>
                        <a:rPr lang="en-US" dirty="0"/>
                        <a:t>, Lovable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Audio Generation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- </a:t>
                      </a:r>
                      <a:r>
                        <a:rPr lang="en-US" dirty="0"/>
                        <a:t>Suno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AI Note Taking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- </a:t>
                      </a:r>
                      <a:r>
                        <a:rPr lang="en-US" dirty="0"/>
                        <a:t>Otter AI, Fireflies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AI Data Analyst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- </a:t>
                      </a:r>
                      <a:r>
                        <a:rPr lang="en-US" dirty="0"/>
                        <a:t>Julius, Excel Copilot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189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Automation</a:t>
                      </a:r>
                      <a:r>
                        <a:rPr lang="en-US" dirty="0"/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- Zapier, n8n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Text-to-Speech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- </a:t>
                      </a:r>
                      <a:r>
                        <a:rPr lang="en-US" dirty="0" err="1"/>
                        <a:t>ElevenLabs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Email Management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- </a:t>
                      </a:r>
                      <a:r>
                        <a:rPr lang="en-US" dirty="0"/>
                        <a:t>Superhuman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/>
                        <a:t>Intelligent Scheduling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0" dirty="0"/>
                        <a:t>- </a:t>
                      </a:r>
                      <a:r>
                        <a:rPr lang="en-US" dirty="0"/>
                        <a:t>Motion, Clockwise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7582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3F81EDD-B638-7DBF-0AF8-9F51AC1CA49A}"/>
              </a:ext>
            </a:extLst>
          </p:cNvPr>
          <p:cNvSpPr txBox="1"/>
          <p:nvPr/>
        </p:nvSpPr>
        <p:spPr>
          <a:xfrm>
            <a:off x="3607242" y="5548746"/>
            <a:ext cx="49775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2D050"/>
                </a:solidFill>
              </a:rPr>
              <a:t>What we will cover today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</a:rPr>
              <a:t>Will be covered in later workshops</a:t>
            </a:r>
          </a:p>
        </p:txBody>
      </p:sp>
    </p:spTree>
    <p:extLst>
      <p:ext uri="{BB962C8B-B14F-4D97-AF65-F5344CB8AC3E}">
        <p14:creationId xmlns:p14="http://schemas.microsoft.com/office/powerpoint/2010/main" val="1694159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4F50A-384D-BF3E-C1CF-7441B99D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BC6B6-054A-3F52-4A42-4A3CF3A80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4835236"/>
          </a:xfrm>
        </p:spPr>
        <p:txBody>
          <a:bodyPr>
            <a:normAutofit/>
          </a:bodyPr>
          <a:lstStyle/>
          <a:p>
            <a:r>
              <a:rPr lang="en-US" sz="2800" dirty="0"/>
              <a:t>For tasks that require significant Googling and consolidation of lots of sources of information, Deep Research is a great tool</a:t>
            </a:r>
          </a:p>
          <a:p>
            <a:r>
              <a:rPr lang="en-US" sz="2800" dirty="0"/>
              <a:t>Goes a step beyond the Thinking/Pro models by repeatedly searching the web for sources and writing 20+ page reports</a:t>
            </a:r>
          </a:p>
          <a:p>
            <a:r>
              <a:rPr lang="en-US" sz="2800" dirty="0"/>
              <a:t>Example use cases:</a:t>
            </a:r>
          </a:p>
          <a:p>
            <a:pPr lvl="1"/>
            <a:r>
              <a:rPr lang="en-US" sz="2800" i="0" dirty="0"/>
              <a:t>Competitive Analysis / Market Research</a:t>
            </a:r>
          </a:p>
          <a:p>
            <a:pPr lvl="1"/>
            <a:r>
              <a:rPr lang="en-US" sz="2800" i="0" dirty="0"/>
              <a:t>Deep dive on new technical topic area</a:t>
            </a:r>
          </a:p>
          <a:p>
            <a:r>
              <a:rPr lang="en-US" sz="2800" b="1" dirty="0"/>
              <a:t>Pro Tip: </a:t>
            </a:r>
            <a:r>
              <a:rPr lang="en-US" sz="2800" dirty="0"/>
              <a:t>You can use Deep Research to get lots of relevant information and then use that as </a:t>
            </a:r>
            <a:r>
              <a:rPr lang="en-US" sz="2800" b="1" dirty="0"/>
              <a:t>context</a:t>
            </a:r>
            <a:r>
              <a:rPr lang="en-US" sz="2800" dirty="0"/>
              <a:t> for a follow-on chat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44846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55D9-37DE-3D5A-BD80-F8A263CC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NotebookLM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F0B1E-3D33-7153-C0C4-22EBB940C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299"/>
            <a:ext cx="9601200" cy="4752109"/>
          </a:xfrm>
        </p:spPr>
        <p:txBody>
          <a:bodyPr>
            <a:normAutofit/>
          </a:bodyPr>
          <a:lstStyle/>
          <a:p>
            <a:r>
              <a:rPr lang="en-US" sz="2400" dirty="0"/>
              <a:t>Google tool that significantly enhances Deep Research through targeted capabilities:</a:t>
            </a:r>
          </a:p>
          <a:p>
            <a:pPr lvl="1"/>
            <a:r>
              <a:rPr lang="en-US" sz="2400" i="0" dirty="0"/>
              <a:t>Audio Overview 	(Generate a podcast)</a:t>
            </a:r>
          </a:p>
          <a:p>
            <a:pPr lvl="1"/>
            <a:r>
              <a:rPr lang="en-US" sz="2400" i="0" dirty="0"/>
              <a:t>Video Overview 	(Generate an AI-explainer video)</a:t>
            </a:r>
          </a:p>
          <a:p>
            <a:pPr lvl="1"/>
            <a:r>
              <a:rPr lang="en-US" sz="2400" i="0" dirty="0"/>
              <a:t>Flashcards 		(Generate study help)</a:t>
            </a:r>
          </a:p>
          <a:p>
            <a:pPr lvl="1"/>
            <a:r>
              <a:rPr lang="en-US" sz="2400" i="0" dirty="0"/>
              <a:t>Quiz 			(Generate questions about your content)</a:t>
            </a:r>
          </a:p>
          <a:p>
            <a:pPr lvl="1"/>
            <a:r>
              <a:rPr lang="en-US" sz="2400" i="0" dirty="0"/>
              <a:t>Slide Deck 		(Generate slides based on content)</a:t>
            </a:r>
          </a:p>
          <a:p>
            <a:r>
              <a:rPr lang="en-US" sz="2400" dirty="0"/>
              <a:t>Example Notebook: https://</a:t>
            </a:r>
            <a:r>
              <a:rPr lang="en-US" sz="2400" dirty="0" err="1"/>
              <a:t>notebooklm.google.com</a:t>
            </a:r>
            <a:r>
              <a:rPr lang="en-US" sz="2400" dirty="0"/>
              <a:t>/notebook/c0cbefb0-13d6-4aaf-b5a6-95eb302e93a2</a:t>
            </a:r>
          </a:p>
        </p:txBody>
      </p:sp>
    </p:spTree>
    <p:extLst>
      <p:ext uri="{BB962C8B-B14F-4D97-AF65-F5344CB8AC3E}">
        <p14:creationId xmlns:p14="http://schemas.microsoft.com/office/powerpoint/2010/main" val="2641876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CC62D-4457-563F-18F5-1E17B9BE6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D7C11-4D09-D87D-F49F-12E9704AC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4627418"/>
          </a:xfrm>
        </p:spPr>
        <p:txBody>
          <a:bodyPr>
            <a:normAutofit/>
          </a:bodyPr>
          <a:lstStyle/>
          <a:p>
            <a:r>
              <a:rPr lang="en-US" sz="2400" dirty="0" err="1"/>
              <a:t>Replit</a:t>
            </a:r>
            <a:r>
              <a:rPr lang="en-US" sz="2400" dirty="0"/>
              <a:t>, Lovable, Bolt, Rork and many others provide non-coders with the ability to develop and deploy full applications</a:t>
            </a:r>
          </a:p>
          <a:p>
            <a:r>
              <a:rPr lang="en-US" sz="2400" dirty="0"/>
              <a:t>Use cases:</a:t>
            </a:r>
          </a:p>
          <a:p>
            <a:pPr lvl="1"/>
            <a:r>
              <a:rPr lang="en-US" sz="2400" i="0" dirty="0"/>
              <a:t>Small applications that only you would use</a:t>
            </a:r>
          </a:p>
          <a:p>
            <a:pPr lvl="1"/>
            <a:r>
              <a:rPr lang="en-US" sz="2400" i="0" dirty="0"/>
              <a:t>Rapidly prototyping features before showing development team</a:t>
            </a:r>
          </a:p>
          <a:p>
            <a:pPr lvl="1"/>
            <a:r>
              <a:rPr lang="en-US" sz="2400" i="0" dirty="0"/>
              <a:t>Learning to code / using tools as launchpad</a:t>
            </a:r>
          </a:p>
          <a:p>
            <a:r>
              <a:rPr lang="en-US" sz="2400" dirty="0"/>
              <a:t>A local Huntsville company uses </a:t>
            </a:r>
            <a:r>
              <a:rPr lang="en-US" sz="2400" dirty="0" err="1"/>
              <a:t>Replit</a:t>
            </a:r>
            <a:r>
              <a:rPr lang="en-US" sz="2400" dirty="0"/>
              <a:t> to accelerate Software Development by forcing Product Owners to build features in </a:t>
            </a:r>
            <a:r>
              <a:rPr lang="en-US" sz="2400" dirty="0" err="1"/>
              <a:t>Replit</a:t>
            </a:r>
            <a:r>
              <a:rPr lang="en-US" sz="2400" dirty="0"/>
              <a:t> before Engineering Team sees them. </a:t>
            </a:r>
          </a:p>
          <a:p>
            <a:pPr lvl="1"/>
            <a:r>
              <a:rPr lang="en-US" sz="2400" i="0" dirty="0"/>
              <a:t>Improves communication</a:t>
            </a:r>
          </a:p>
          <a:p>
            <a:pPr lvl="1"/>
            <a:r>
              <a:rPr lang="en-US" sz="2400" i="0" dirty="0"/>
              <a:t>Reduces development time</a:t>
            </a:r>
          </a:p>
        </p:txBody>
      </p:sp>
    </p:spTree>
    <p:extLst>
      <p:ext uri="{BB962C8B-B14F-4D97-AF65-F5344CB8AC3E}">
        <p14:creationId xmlns:p14="http://schemas.microsoft.com/office/powerpoint/2010/main" val="404673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9A6E0-EF0D-F337-2EA0-3EA36B2C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About Me</a:t>
            </a:r>
          </a:p>
        </p:txBody>
      </p:sp>
      <p:pic>
        <p:nvPicPr>
          <p:cNvPr id="5" name="Content Placeholder 4" descr="A circular building with many arches with Colosseum in the background&#10;&#10;AI-generated content may be incorrect.">
            <a:extLst>
              <a:ext uri="{FF2B5EF4-FFF2-40B4-BE49-F238E27FC236}">
                <a16:creationId xmlns:a16="http://schemas.microsoft.com/office/drawing/2014/main" id="{522E36B3-8CF6-1F1D-3532-3CEF99A51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4469" y="2041137"/>
            <a:ext cx="3249400" cy="2437050"/>
          </a:xfrm>
        </p:spPr>
      </p:pic>
      <p:pic>
        <p:nvPicPr>
          <p:cNvPr id="9" name="Picture 8" descr="A person smiling in a blue and white checked shirt&#10;&#10;AI-generated content may be incorrect.">
            <a:extLst>
              <a:ext uri="{FF2B5EF4-FFF2-40B4-BE49-F238E27FC236}">
                <a16:creationId xmlns:a16="http://schemas.microsoft.com/office/drawing/2014/main" id="{F762C1F6-A2D1-5CEF-29AE-245E2CCA1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100" y="101776"/>
            <a:ext cx="2269540" cy="214262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B331895-A5DB-248A-4508-2DBDAEDCA2F9}"/>
              </a:ext>
            </a:extLst>
          </p:cNvPr>
          <p:cNvSpPr txBox="1">
            <a:spLocks/>
          </p:cNvSpPr>
          <p:nvPr/>
        </p:nvSpPr>
        <p:spPr>
          <a:xfrm>
            <a:off x="896276" y="2041138"/>
            <a:ext cx="7490378" cy="4006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 descr="A group of dogs sitting on a wood floor&#10;&#10;AI-generated content may be incorrect.">
            <a:extLst>
              <a:ext uri="{FF2B5EF4-FFF2-40B4-BE49-F238E27FC236}">
                <a16:creationId xmlns:a16="http://schemas.microsoft.com/office/drawing/2014/main" id="{2A22B002-46AA-31C7-C057-7637A55E9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840" y="4070959"/>
            <a:ext cx="3580353" cy="26852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CAC0B-F793-1C73-29FE-AE905E352ACC}"/>
              </a:ext>
            </a:extLst>
          </p:cNvPr>
          <p:cNvSpPr txBox="1">
            <a:spLocks/>
          </p:cNvSpPr>
          <p:nvPr/>
        </p:nvSpPr>
        <p:spPr>
          <a:xfrm>
            <a:off x="936829" y="1638299"/>
            <a:ext cx="7305454" cy="47936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Background: </a:t>
            </a:r>
            <a:r>
              <a:rPr lang="en-US" sz="2800" dirty="0"/>
              <a:t>Ph.D. in Industrial and Systems Engineering from Mississippi State</a:t>
            </a:r>
          </a:p>
          <a:p>
            <a:r>
              <a:rPr lang="en-US" sz="2800" b="1" dirty="0"/>
              <a:t>Top 3 Core Values:</a:t>
            </a:r>
            <a:r>
              <a:rPr lang="en-US" sz="2800" dirty="0"/>
              <a:t> Authenticity, Learning, Fun</a:t>
            </a:r>
          </a:p>
          <a:p>
            <a:r>
              <a:rPr lang="en-US" sz="2800" b="1" dirty="0"/>
              <a:t>Fun!:</a:t>
            </a:r>
          </a:p>
          <a:p>
            <a:pPr lvl="1"/>
            <a:r>
              <a:rPr lang="en-US" sz="2800" b="1" i="0" dirty="0"/>
              <a:t>Four dogs: </a:t>
            </a:r>
            <a:r>
              <a:rPr lang="en-US" sz="2800" i="0" dirty="0"/>
              <a:t>(Pomeranian to Great Pyrenees)</a:t>
            </a:r>
          </a:p>
          <a:p>
            <a:pPr lvl="1"/>
            <a:r>
              <a:rPr lang="en-US" sz="2800" b="1" i="0" dirty="0"/>
              <a:t>Traveler:</a:t>
            </a:r>
            <a:r>
              <a:rPr lang="en-US" sz="2800" i="0" dirty="0"/>
              <a:t> (Top 3: Tokyo, Rome, and Barcelona)</a:t>
            </a:r>
          </a:p>
          <a:p>
            <a:pPr lvl="1"/>
            <a:r>
              <a:rPr lang="en-US" sz="2800" b="1" i="0" dirty="0"/>
              <a:t>Competitor: </a:t>
            </a:r>
            <a:r>
              <a:rPr lang="en-US" sz="2800" i="0" dirty="0"/>
              <a:t>(Chess, Golf, Card Games, anything I can win)</a:t>
            </a:r>
          </a:p>
          <a:p>
            <a:r>
              <a:rPr lang="en-US" sz="2800" b="1" dirty="0"/>
              <a:t>Why AI?: </a:t>
            </a:r>
            <a:r>
              <a:rPr lang="en-US" sz="2800" dirty="0"/>
              <a:t>Teaching machines feels like magic</a:t>
            </a:r>
            <a:endParaRPr lang="en-US" sz="2800" b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6804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3105A-236F-9B57-8812-7777FC11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Future is Here: Agentic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4B74E-D027-7ECA-BCCE-285250EE9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299"/>
            <a:ext cx="9601200" cy="4388427"/>
          </a:xfrm>
        </p:spPr>
        <p:txBody>
          <a:bodyPr>
            <a:normAutofit/>
          </a:bodyPr>
          <a:lstStyle/>
          <a:p>
            <a:r>
              <a:rPr lang="en-US" sz="2800" dirty="0"/>
              <a:t>Chatbots to Agents</a:t>
            </a:r>
          </a:p>
          <a:p>
            <a:pPr lvl="1"/>
            <a:r>
              <a:rPr lang="en-US" sz="2800" i="0" dirty="0"/>
              <a:t>No longer just prompting; giving Agent goal to achieve</a:t>
            </a:r>
          </a:p>
          <a:p>
            <a:pPr lvl="1"/>
            <a:r>
              <a:rPr lang="en-US" sz="2800" i="0" dirty="0"/>
              <a:t>Agent has tools to use and continues to iterate </a:t>
            </a:r>
          </a:p>
          <a:p>
            <a:pPr lvl="1"/>
            <a:endParaRPr lang="en-US" sz="2800" dirty="0"/>
          </a:p>
        </p:txBody>
      </p:sp>
      <p:pic>
        <p:nvPicPr>
          <p:cNvPr id="2050" name="Picture 2" descr="What's Claude Code? : r/ClaudeAI">
            <a:extLst>
              <a:ext uri="{FF2B5EF4-FFF2-40B4-BE49-F238E27FC236}">
                <a16:creationId xmlns:a16="http://schemas.microsoft.com/office/drawing/2014/main" id="{0F21CCC0-892D-BADD-1DF8-824E659C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" y="3575870"/>
            <a:ext cx="4966933" cy="27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AI That Built Itself In 10 Days Now Wants Access To Your Desktop">
            <a:extLst>
              <a:ext uri="{FF2B5EF4-FFF2-40B4-BE49-F238E27FC236}">
                <a16:creationId xmlns:a16="http://schemas.microsoft.com/office/drawing/2014/main" id="{B677FEC2-5580-4483-C1A7-6DBA02BFF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20" y="4972820"/>
            <a:ext cx="3366392" cy="188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2EF1DF-24B5-6B30-8A78-405551F8A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209" y="3767794"/>
            <a:ext cx="4782023" cy="240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55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A0232-3E5F-CBE6-D45E-DE9B9ED0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is Here: Agentic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AB3C6-8689-B30B-831B-7C74E7A6B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01999-82A5-ABCB-91FE-807D922E8C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92"/>
          <a:stretch>
            <a:fillRect/>
          </a:stretch>
        </p:blipFill>
        <p:spPr>
          <a:xfrm>
            <a:off x="176647" y="1622738"/>
            <a:ext cx="11802340" cy="473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71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FF2EA-9383-6C0E-077B-A457E7F34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DBAEC-F378-B1E3-27D8-143591EF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Future is Here: Agentic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8DF86-FE55-B180-8FC9-4DDFFCBE5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299"/>
            <a:ext cx="9601200" cy="4388427"/>
          </a:xfrm>
        </p:spPr>
        <p:txBody>
          <a:bodyPr>
            <a:normAutofit/>
          </a:bodyPr>
          <a:lstStyle/>
          <a:p>
            <a:r>
              <a:rPr lang="en-US" sz="2800" dirty="0"/>
              <a:t>Chatbots to Agents</a:t>
            </a:r>
          </a:p>
          <a:p>
            <a:pPr lvl="1"/>
            <a:r>
              <a:rPr lang="en-US" sz="2800" i="0" dirty="0"/>
              <a:t>No longer just prompting; giving Agent goal to achieve</a:t>
            </a:r>
          </a:p>
          <a:p>
            <a:pPr lvl="1"/>
            <a:r>
              <a:rPr lang="en-US" sz="2800" i="0" dirty="0"/>
              <a:t>Agent has tools to use and continues to iterate </a:t>
            </a:r>
          </a:p>
          <a:p>
            <a:pPr lvl="1"/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ACD07E-60A7-F968-574D-F990B07AA1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60" r="1464"/>
          <a:stretch>
            <a:fillRect/>
          </a:stretch>
        </p:blipFill>
        <p:spPr>
          <a:xfrm>
            <a:off x="170353" y="1638299"/>
            <a:ext cx="11851294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77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DF1AA-3C88-B7CC-99B1-CB579920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is Here: Agentic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11F29-E28E-17F1-7762-FEDB7ADFE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/>
              <a:t>Upcoming workshops focused on Agentic AI</a:t>
            </a:r>
          </a:p>
          <a:p>
            <a:pPr lvl="1"/>
            <a:r>
              <a:rPr lang="en-US" sz="2800" i="0" dirty="0"/>
              <a:t>Tuesday 10:25 – 11:40 AM: Building your First AI Agent</a:t>
            </a:r>
          </a:p>
          <a:p>
            <a:pPr lvl="1"/>
            <a:r>
              <a:rPr lang="en-US" sz="2800" i="0" dirty="0"/>
              <a:t>Tuesday 3:10 – 4:25 PM: From Prompts to Processes</a:t>
            </a:r>
          </a:p>
          <a:p>
            <a:pPr lvl="1"/>
            <a:r>
              <a:rPr lang="en-US" sz="2800" i="0" dirty="0"/>
              <a:t>Wednesday 10:25 – 11:40AM: AI and Cyber: Automating Exploitation with AI Agents</a:t>
            </a:r>
          </a:p>
        </p:txBody>
      </p:sp>
    </p:spTree>
    <p:extLst>
      <p:ext uri="{BB962C8B-B14F-4D97-AF65-F5344CB8AC3E}">
        <p14:creationId xmlns:p14="http://schemas.microsoft.com/office/powerpoint/2010/main" val="2948429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A06B7-AA4E-B519-708B-0A0F1B09F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BC3969-2328-846C-6070-0CEFAF1AFB86}"/>
              </a:ext>
            </a:extLst>
          </p:cNvPr>
          <p:cNvSpPr txBox="1">
            <a:spLocks/>
          </p:cNvSpPr>
          <p:nvPr/>
        </p:nvSpPr>
        <p:spPr>
          <a:xfrm>
            <a:off x="1371600" y="1638299"/>
            <a:ext cx="4478482" cy="48664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Current LLMs</a:t>
            </a:r>
          </a:p>
          <a:p>
            <a:pPr lvl="1"/>
            <a:r>
              <a:rPr lang="en-US" sz="2400" i="0" dirty="0"/>
              <a:t>Try Thinking/Pro</a:t>
            </a:r>
          </a:p>
          <a:p>
            <a:pPr lvl="1"/>
            <a:r>
              <a:rPr lang="en-US" sz="2400" i="0" dirty="0"/>
              <a:t>OpenAI/Google/Anthropic all about the same</a:t>
            </a:r>
          </a:p>
          <a:p>
            <a:r>
              <a:rPr lang="en-US" sz="2400" dirty="0"/>
              <a:t>Context Importance</a:t>
            </a:r>
          </a:p>
          <a:p>
            <a:pPr lvl="1"/>
            <a:r>
              <a:rPr lang="en-US" sz="2400" i="0" dirty="0"/>
              <a:t>One Chat = One Project</a:t>
            </a:r>
          </a:p>
          <a:p>
            <a:pPr lvl="1"/>
            <a:r>
              <a:rPr lang="en-US" sz="2400" i="0" dirty="0"/>
              <a:t>Limit to ~50 messages</a:t>
            </a:r>
          </a:p>
          <a:p>
            <a:r>
              <a:rPr lang="en-US" sz="2400" dirty="0"/>
              <a:t>Prompt Engineering</a:t>
            </a:r>
          </a:p>
          <a:p>
            <a:pPr lvl="1"/>
            <a:r>
              <a:rPr lang="en-US" sz="2400" b="1" i="0" dirty="0"/>
              <a:t>Prompt Formula:</a:t>
            </a:r>
            <a:r>
              <a:rPr lang="en-US" sz="2400" i="0" dirty="0"/>
              <a:t> Persona + Context + Task + Constraint + Format</a:t>
            </a:r>
          </a:p>
          <a:p>
            <a:pPr lvl="1"/>
            <a:r>
              <a:rPr lang="en-US" sz="2400" i="0" dirty="0"/>
              <a:t>Show Don’t Just Tell and Iterate!</a:t>
            </a:r>
          </a:p>
          <a:p>
            <a:r>
              <a:rPr lang="en-US" sz="2400" dirty="0"/>
              <a:t>AI Tools</a:t>
            </a:r>
          </a:p>
          <a:p>
            <a:pPr lvl="1"/>
            <a:r>
              <a:rPr lang="en-US" sz="2400" i="0" dirty="0"/>
              <a:t>Deep Research, </a:t>
            </a:r>
            <a:r>
              <a:rPr lang="en-US" sz="2400" i="0" dirty="0" err="1"/>
              <a:t>NotebookLM</a:t>
            </a:r>
            <a:r>
              <a:rPr lang="en-US" sz="2400" i="0" dirty="0"/>
              <a:t>, </a:t>
            </a:r>
            <a:r>
              <a:rPr lang="en-US" sz="2400" i="0" dirty="0" err="1"/>
              <a:t>Replit</a:t>
            </a:r>
            <a:endParaRPr lang="en-US" sz="2400" i="0" dirty="0"/>
          </a:p>
          <a:p>
            <a:r>
              <a:rPr lang="en-US" sz="2400" dirty="0"/>
              <a:t>Agentic AI</a:t>
            </a:r>
          </a:p>
          <a:p>
            <a:pPr lvl="1"/>
            <a:r>
              <a:rPr lang="en-US" sz="2400" i="0" dirty="0"/>
              <a:t>Expect to see Agentic AI tools continue to improve 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C5D4CDE-B464-AB05-8A30-63DE0300CD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662169"/>
              </p:ext>
            </p:extLst>
          </p:nvPr>
        </p:nvGraphicFramePr>
        <p:xfrm>
          <a:off x="5850082" y="875661"/>
          <a:ext cx="6109854" cy="3560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922">
                  <a:extLst>
                    <a:ext uri="{9D8B030D-6E8A-4147-A177-3AD203B41FA5}">
                      <a16:colId xmlns:a16="http://schemas.microsoft.com/office/drawing/2014/main" val="540309333"/>
                    </a:ext>
                  </a:extLst>
                </a:gridCol>
                <a:gridCol w="1230891">
                  <a:extLst>
                    <a:ext uri="{9D8B030D-6E8A-4147-A177-3AD203B41FA5}">
                      <a16:colId xmlns:a16="http://schemas.microsoft.com/office/drawing/2014/main" val="1913033401"/>
                    </a:ext>
                  </a:extLst>
                </a:gridCol>
                <a:gridCol w="1626260">
                  <a:extLst>
                    <a:ext uri="{9D8B030D-6E8A-4147-A177-3AD203B41FA5}">
                      <a16:colId xmlns:a16="http://schemas.microsoft.com/office/drawing/2014/main" val="2075218111"/>
                    </a:ext>
                  </a:extLst>
                </a:gridCol>
                <a:gridCol w="1731781">
                  <a:extLst>
                    <a:ext uri="{9D8B030D-6E8A-4147-A177-3AD203B41FA5}">
                      <a16:colId xmlns:a16="http://schemas.microsoft.com/office/drawing/2014/main" val="1417923083"/>
                    </a:ext>
                  </a:extLst>
                </a:gridCol>
              </a:tblGrid>
              <a:tr h="421557">
                <a:tc>
                  <a:txBody>
                    <a:bodyPr/>
                    <a:lstStyle/>
                    <a:p>
                      <a:r>
                        <a:rPr lang="en-US" sz="1400" dirty="0"/>
                        <a:t>Business 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Creativity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Productivity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200019"/>
                  </a:ext>
                </a:extLst>
              </a:tr>
              <a:tr h="7166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/>
                        <a:t>Deep Research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- OpenAI, Gemini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/>
                        <a:t>Image Generation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-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dirty="0"/>
                        <a:t>Midjourney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/>
                        <a:t>AI Writing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- Grammarly, Jasper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/>
                        <a:t>Code Generation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- </a:t>
                      </a:r>
                      <a:r>
                        <a:rPr lang="en-US" sz="1400" dirty="0"/>
                        <a:t>GitHub Copilot, Cursor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212116"/>
                  </a:ext>
                </a:extLst>
              </a:tr>
              <a:tr h="7166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/>
                        <a:t>Chat with Documents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-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dirty="0" err="1"/>
                        <a:t>NotebookLM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/>
                        <a:t>Video Generation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- </a:t>
                      </a:r>
                      <a:r>
                        <a:rPr lang="en-US" sz="1400" dirty="0"/>
                        <a:t>Sora, 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/>
                        <a:t>Presentation Generation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- </a:t>
                      </a:r>
                      <a:r>
                        <a:rPr lang="en-US" sz="1400" dirty="0"/>
                        <a:t>Gamma, </a:t>
                      </a:r>
                      <a:r>
                        <a:rPr lang="en-US" sz="1400" dirty="0" err="1"/>
                        <a:t>Beautiful.ai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/>
                        <a:t>AI Search Engines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- </a:t>
                      </a:r>
                      <a:r>
                        <a:rPr lang="en-US" sz="1400" dirty="0"/>
                        <a:t>Perplexity, OpenAI, Gemini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069969"/>
                  </a:ext>
                </a:extLst>
              </a:tr>
              <a:tr h="7166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/>
                        <a:t>Agentic Coding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-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dirty="0" err="1"/>
                        <a:t>Replit</a:t>
                      </a:r>
                      <a:r>
                        <a:rPr lang="en-US" sz="1400" dirty="0"/>
                        <a:t>, Lovable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/>
                        <a:t>Audio Generation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- </a:t>
                      </a:r>
                      <a:r>
                        <a:rPr lang="en-US" sz="1400" dirty="0"/>
                        <a:t>Suno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/>
                        <a:t>AI Note Taking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- </a:t>
                      </a:r>
                      <a:r>
                        <a:rPr lang="en-US" sz="1400" dirty="0"/>
                        <a:t>Otter AI, Fireflies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/>
                        <a:t>AI Data Analyst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- </a:t>
                      </a:r>
                      <a:r>
                        <a:rPr lang="en-US" sz="1400" dirty="0"/>
                        <a:t>Julius, Excel Copilot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189260"/>
                  </a:ext>
                </a:extLst>
              </a:tr>
              <a:tr h="7166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/>
                        <a:t>Automation</a:t>
                      </a:r>
                      <a:r>
                        <a:rPr lang="en-US" sz="1400" dirty="0"/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- Zapier, n8n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/>
                        <a:t>Text-to-Speech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- </a:t>
                      </a:r>
                      <a:r>
                        <a:rPr lang="en-US" sz="1400" dirty="0" err="1"/>
                        <a:t>ElevenLabs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/>
                        <a:t>Email Management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- </a:t>
                      </a:r>
                      <a:r>
                        <a:rPr lang="en-US" sz="1400" dirty="0"/>
                        <a:t>Superhuman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/>
                        <a:t>Intelligent Scheduling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- </a:t>
                      </a:r>
                      <a:r>
                        <a:rPr lang="en-US" sz="1400" dirty="0"/>
                        <a:t>Motion, Clockwise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75823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955C25A-A38A-1993-8ACE-A9B182670CFC}"/>
              </a:ext>
            </a:extLst>
          </p:cNvPr>
          <p:cNvSpPr txBox="1"/>
          <p:nvPr/>
        </p:nvSpPr>
        <p:spPr>
          <a:xfrm>
            <a:off x="8156864" y="501134"/>
            <a:ext cx="921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 Tools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3C920B-8A0E-1079-A31F-01057FB18069}"/>
              </a:ext>
            </a:extLst>
          </p:cNvPr>
          <p:cNvSpPr txBox="1"/>
          <p:nvPr/>
        </p:nvSpPr>
        <p:spPr>
          <a:xfrm>
            <a:off x="6365668" y="5292074"/>
            <a:ext cx="35823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Contact Info: </a:t>
            </a:r>
          </a:p>
          <a:p>
            <a:pPr algn="ctr"/>
            <a:r>
              <a:rPr lang="en-US" sz="2000" dirty="0"/>
              <a:t>jackfrancis@davidson-tech.com</a:t>
            </a:r>
          </a:p>
          <a:p>
            <a:pPr algn="ctr"/>
            <a:r>
              <a:rPr lang="en-US" sz="2000" dirty="0"/>
              <a:t>jackbfrancis@gmail.com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5AB457-390F-9306-6CF9-504F4DDA6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419" y="5078786"/>
            <a:ext cx="1521922" cy="1485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C4B02D-8E15-E686-BED1-3222595376D7}"/>
              </a:ext>
            </a:extLst>
          </p:cNvPr>
          <p:cNvSpPr txBox="1"/>
          <p:nvPr/>
        </p:nvSpPr>
        <p:spPr>
          <a:xfrm>
            <a:off x="10425997" y="4709454"/>
            <a:ext cx="101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LinkedIn</a:t>
            </a:r>
          </a:p>
        </p:txBody>
      </p:sp>
    </p:spTree>
    <p:extLst>
      <p:ext uri="{BB962C8B-B14F-4D97-AF65-F5344CB8AC3E}">
        <p14:creationId xmlns:p14="http://schemas.microsoft.com/office/powerpoint/2010/main" val="3420974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792B4-2DC2-1D93-1011-999084DF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cover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5B042-2B95-B4FF-3858-5C3B22EEE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/>
              <a:t>Current LLMs 		-&gt; “How do I know which LLM to use?”</a:t>
            </a:r>
          </a:p>
          <a:p>
            <a:r>
              <a:rPr lang="en-US" sz="2400" dirty="0"/>
              <a:t>Context Importance 	-&gt; “Why do LLMs forget what I tell them”</a:t>
            </a:r>
          </a:p>
          <a:p>
            <a:r>
              <a:rPr lang="en-US" sz="2400" dirty="0"/>
              <a:t>Prompt Engineering 	-&gt; “How do I make the LLM do what I want”</a:t>
            </a:r>
          </a:p>
          <a:p>
            <a:r>
              <a:rPr lang="en-US" sz="2400" dirty="0"/>
              <a:t>AI Tools 			-&gt; “What exists besides ChatGPT”</a:t>
            </a:r>
          </a:p>
          <a:p>
            <a:r>
              <a:rPr lang="en-US" sz="2400" dirty="0"/>
              <a:t>Agentic AI 			-&gt; “What comes after ChatGPT?”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458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5840-C551-9FB3-4FDF-E58B5E08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Language Models (LLMs)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6726F-BCE2-5995-B97A-A6BFA1C66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/>
              <a:t>LLMs, like ChatGPT or Gemini, work by predicting the next word based on learned patterns and the </a:t>
            </a:r>
            <a:r>
              <a:rPr lang="en-US" sz="2800" b="1" dirty="0"/>
              <a:t>context</a:t>
            </a:r>
            <a:r>
              <a:rPr lang="en-US" sz="2800" dirty="0"/>
              <a:t> provided</a:t>
            </a:r>
          </a:p>
          <a:p>
            <a:r>
              <a:rPr lang="en-US" sz="2800" dirty="0"/>
              <a:t>Sometimes next word is plausible but wrong -&gt; </a:t>
            </a:r>
            <a:r>
              <a:rPr lang="en-US" sz="2800" b="1" dirty="0"/>
              <a:t>Hallucination</a:t>
            </a:r>
          </a:p>
          <a:p>
            <a:endParaRPr lang="en-US" sz="2800" dirty="0"/>
          </a:p>
        </p:txBody>
      </p:sp>
      <p:pic>
        <p:nvPicPr>
          <p:cNvPr id="2050" name="Picture 2" descr="Predicting/Decoding the next token of a large language model">
            <a:extLst>
              <a:ext uri="{FF2B5EF4-FFF2-40B4-BE49-F238E27FC236}">
                <a16:creationId xmlns:a16="http://schemas.microsoft.com/office/drawing/2014/main" id="{E83AFC2E-D4D4-776E-89B2-490D1A95D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6" y="3635134"/>
            <a:ext cx="11475027" cy="299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58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4EB9B-C434-48FB-9F8A-888E30DE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9BAA6-D056-258B-D5FE-71049480C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8210"/>
            <a:ext cx="10826575" cy="4351338"/>
          </a:xfrm>
        </p:spPr>
        <p:txBody>
          <a:bodyPr>
            <a:normAutofit/>
          </a:bodyPr>
          <a:lstStyle/>
          <a:p>
            <a:r>
              <a:rPr lang="en-US" sz="2400" dirty="0"/>
              <a:t>ChatGPT is a collection of LLMs, not a single LLM. </a:t>
            </a:r>
          </a:p>
          <a:p>
            <a:r>
              <a:rPr lang="en-US" sz="2400" dirty="0"/>
              <a:t>Instant models are fast and powerful for everyday work</a:t>
            </a:r>
          </a:p>
          <a:p>
            <a:r>
              <a:rPr lang="en-US" sz="2400" dirty="0"/>
              <a:t>Thinking/Pro models solve harder work tasks more effectively</a:t>
            </a:r>
          </a:p>
          <a:p>
            <a:r>
              <a:rPr lang="en-US" sz="2400" dirty="0"/>
              <a:t>Free versions are limited to Instant models or may have a few messages to Thinking model. </a:t>
            </a:r>
          </a:p>
          <a:p>
            <a:r>
              <a:rPr lang="en-US" sz="2400" dirty="0"/>
              <a:t>Generally, you must be at the $20/month tier to access Thinking/Pro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2B8946-0EF4-4385-89F5-C63C020EB1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856567"/>
              </p:ext>
            </p:extLst>
          </p:nvPr>
        </p:nvGraphicFramePr>
        <p:xfrm>
          <a:off x="1340940" y="4812359"/>
          <a:ext cx="10085031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61712">
                  <a:extLst>
                    <a:ext uri="{9D8B030D-6E8A-4147-A177-3AD203B41FA5}">
                      <a16:colId xmlns:a16="http://schemas.microsoft.com/office/drawing/2014/main" val="3120143538"/>
                    </a:ext>
                  </a:extLst>
                </a:gridCol>
                <a:gridCol w="2841566">
                  <a:extLst>
                    <a:ext uri="{9D8B030D-6E8A-4147-A177-3AD203B41FA5}">
                      <a16:colId xmlns:a16="http://schemas.microsoft.com/office/drawing/2014/main" val="3573950956"/>
                    </a:ext>
                  </a:extLst>
                </a:gridCol>
                <a:gridCol w="3008085">
                  <a:extLst>
                    <a:ext uri="{9D8B030D-6E8A-4147-A177-3AD203B41FA5}">
                      <a16:colId xmlns:a16="http://schemas.microsoft.com/office/drawing/2014/main" val="1112631426"/>
                    </a:ext>
                  </a:extLst>
                </a:gridCol>
                <a:gridCol w="2673668">
                  <a:extLst>
                    <a:ext uri="{9D8B030D-6E8A-4147-A177-3AD203B41FA5}">
                      <a16:colId xmlns:a16="http://schemas.microsoft.com/office/drawing/2014/main" val="3111357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OpenAI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Google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Anthropic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596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GPT-5.2 Instant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Gemini 3 Flash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Claude Haiku 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731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Thinking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GPT-5.2 Thinking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Gemini 3 Thinking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Claude Sonnet 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94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GPT-5.2 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Gemini 3 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Claude Opus 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926274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C8EA59-1381-D096-D415-4A998DA27256}"/>
              </a:ext>
            </a:extLst>
          </p:cNvPr>
          <p:cNvCxnSpPr/>
          <p:nvPr/>
        </p:nvCxnSpPr>
        <p:spPr>
          <a:xfrm>
            <a:off x="1186248" y="5029203"/>
            <a:ext cx="0" cy="144574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34D32C-E6E3-D5C9-4F93-F05B55A676E4}"/>
              </a:ext>
            </a:extLst>
          </p:cNvPr>
          <p:cNvSpPr txBox="1"/>
          <p:nvPr/>
        </p:nvSpPr>
        <p:spPr>
          <a:xfrm rot="16200000">
            <a:off x="509076" y="5463222"/>
            <a:ext cx="98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Smarter</a:t>
            </a:r>
          </a:p>
        </p:txBody>
      </p:sp>
    </p:spTree>
    <p:extLst>
      <p:ext uri="{BB962C8B-B14F-4D97-AF65-F5344CB8AC3E}">
        <p14:creationId xmlns:p14="http://schemas.microsoft.com/office/powerpoint/2010/main" val="271104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03A6-FD43-16E2-787E-BACFA6218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Instant vs Thinking/Pro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79928-4961-DB6D-5F2F-B0DA6A241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Help me plan a trip to Berlin in March. I have 5 days to spend and want to see many historical sites. </a:t>
            </a:r>
          </a:p>
        </p:txBody>
      </p:sp>
    </p:spTree>
    <p:extLst>
      <p:ext uri="{BB962C8B-B14F-4D97-AF65-F5344CB8AC3E}">
        <p14:creationId xmlns:p14="http://schemas.microsoft.com/office/powerpoint/2010/main" val="84053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743AB-F247-67BA-433C-2E0A477D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LLM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5C08F-62B0-FFC8-7871-87F3DF897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6634"/>
            <a:ext cx="6155724" cy="4351338"/>
          </a:xfrm>
        </p:spPr>
        <p:txBody>
          <a:bodyPr>
            <a:normAutofit/>
          </a:bodyPr>
          <a:lstStyle/>
          <a:p>
            <a:r>
              <a:rPr lang="en-US" sz="2800" dirty="0"/>
              <a:t>For work tasks, the difference between OpenAI, Google, and Anthropic comes down to personal preference. </a:t>
            </a:r>
          </a:p>
          <a:p>
            <a:r>
              <a:rPr lang="en-US" sz="2800" dirty="0"/>
              <a:t>Try out the Thinking / Pro variants of your favorite tool for a month </a:t>
            </a:r>
          </a:p>
          <a:p>
            <a:r>
              <a:rPr lang="en-US" sz="2800" dirty="0"/>
              <a:t>The one exception! For coding tasks, stick with GPT 5.2 Codex or Claude Opus 4.5</a:t>
            </a:r>
          </a:p>
        </p:txBody>
      </p:sp>
      <p:pic>
        <p:nvPicPr>
          <p:cNvPr id="3074" name="Picture 2" descr="OpenAI Logo and symbol, meaning ...">
            <a:extLst>
              <a:ext uri="{FF2B5EF4-FFF2-40B4-BE49-F238E27FC236}">
                <a16:creationId xmlns:a16="http://schemas.microsoft.com/office/drawing/2014/main" id="{CCB8A250-CACA-915F-3D5A-59946EA2C2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110" r="-874" b="22671"/>
          <a:stretch>
            <a:fillRect/>
          </a:stretch>
        </p:blipFill>
        <p:spPr bwMode="auto">
          <a:xfrm>
            <a:off x="7399377" y="1229466"/>
            <a:ext cx="3889529" cy="119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laude - Review 2025 - PCMag UK">
            <a:extLst>
              <a:ext uri="{FF2B5EF4-FFF2-40B4-BE49-F238E27FC236}">
                <a16:creationId xmlns:a16="http://schemas.microsoft.com/office/drawing/2014/main" id="{9EB92D52-89BB-64DD-03D9-22607359B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t="28600" r="17676" b="27702"/>
          <a:stretch>
            <a:fillRect/>
          </a:stretch>
        </p:blipFill>
        <p:spPr bwMode="auto">
          <a:xfrm>
            <a:off x="7412331" y="4302806"/>
            <a:ext cx="3876575" cy="152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emini Logo Images – Browse 9,674 Stock Photos, Vectors, and ...">
            <a:extLst>
              <a:ext uri="{FF2B5EF4-FFF2-40B4-BE49-F238E27FC236}">
                <a16:creationId xmlns:a16="http://schemas.microsoft.com/office/drawing/2014/main" id="{F7215679-B9EE-D20B-7BA2-EDCA36DD5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31" y="2586980"/>
            <a:ext cx="3876575" cy="155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828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4F6A782-AB29-2083-AE34-7390C40AF5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660" t="86655"/>
          <a:stretch>
            <a:fillRect/>
          </a:stretch>
        </p:blipFill>
        <p:spPr>
          <a:xfrm>
            <a:off x="5023889" y="6140322"/>
            <a:ext cx="5587314" cy="535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76E559-A47E-7532-DB03-59AD02F4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5A572-EEE4-62CF-A6AA-51B9F4810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7626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/>
              <a:t>Each LLM has a set amount of information it can process at one time called a </a:t>
            </a:r>
            <a:r>
              <a:rPr lang="en-US" sz="2800" b="1" dirty="0"/>
              <a:t>context window</a:t>
            </a:r>
            <a:r>
              <a:rPr lang="en-US" sz="2800" dirty="0"/>
              <a:t>. </a:t>
            </a:r>
          </a:p>
          <a:p>
            <a:r>
              <a:rPr lang="en-US" sz="2800" dirty="0"/>
              <a:t>LLMs think in “tokens”, which are like words, but sometimes words are broken into multiple tokens</a:t>
            </a:r>
          </a:p>
          <a:p>
            <a:r>
              <a:rPr lang="en-US" sz="2800" dirty="0"/>
              <a:t>1000 tokens is about 750 words. Most models have a context window of over 128,000 tokens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95C4E-88FE-BEB9-6727-0BD36197F9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3133"/>
          <a:stretch>
            <a:fillRect/>
          </a:stretch>
        </p:blipFill>
        <p:spPr>
          <a:xfrm>
            <a:off x="825843" y="4526173"/>
            <a:ext cx="10675048" cy="147921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96EC5AE-2ADD-8AD0-184C-A2400BDD69D3}"/>
              </a:ext>
            </a:extLst>
          </p:cNvPr>
          <p:cNvCxnSpPr>
            <a:cxnSpLocks/>
          </p:cNvCxnSpPr>
          <p:nvPr/>
        </p:nvCxnSpPr>
        <p:spPr>
          <a:xfrm flipH="1">
            <a:off x="6286339" y="5891878"/>
            <a:ext cx="595184" cy="3853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4A320D-42E9-CFE1-1137-C689974A368C}"/>
              </a:ext>
            </a:extLst>
          </p:cNvPr>
          <p:cNvCxnSpPr>
            <a:cxnSpLocks/>
          </p:cNvCxnSpPr>
          <p:nvPr/>
        </p:nvCxnSpPr>
        <p:spPr>
          <a:xfrm>
            <a:off x="7684713" y="5891878"/>
            <a:ext cx="172561" cy="3853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6E3C50-20B6-A855-D914-03F2A120F2FF}"/>
              </a:ext>
            </a:extLst>
          </p:cNvPr>
          <p:cNvCxnSpPr>
            <a:cxnSpLocks/>
          </p:cNvCxnSpPr>
          <p:nvPr/>
        </p:nvCxnSpPr>
        <p:spPr>
          <a:xfrm>
            <a:off x="8455981" y="5891878"/>
            <a:ext cx="558411" cy="3853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383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BD27-FE61-D3ED-B7A0-91BF211B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Clutter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F150A-D2BF-BC7B-A8F7-325229875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4668982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If you exceed the context window, the LLM will “forget” information</a:t>
            </a:r>
          </a:p>
          <a:p>
            <a:pPr lvl="1"/>
            <a:r>
              <a:rPr lang="en-US" sz="2800" i="0" dirty="0"/>
              <a:t>For very long chats, ChatGPT, Gemini, and Claude will sometimes automatically summarize the previous messages to reduce context</a:t>
            </a:r>
          </a:p>
          <a:p>
            <a:r>
              <a:rPr lang="en-US" sz="2800" b="1" dirty="0"/>
              <a:t>Important:</a:t>
            </a:r>
            <a:r>
              <a:rPr lang="en-US" sz="2800" dirty="0"/>
              <a:t> When the AI answers your prompt, all previous messages in the thread (both yours and the AI’s) are used as </a:t>
            </a:r>
            <a:r>
              <a:rPr lang="en-US" sz="2800" b="1" dirty="0"/>
              <a:t>context for the answer.</a:t>
            </a:r>
            <a:endParaRPr lang="en-US" sz="2800" dirty="0"/>
          </a:p>
          <a:p>
            <a:r>
              <a:rPr lang="en-US" sz="2800" dirty="0"/>
              <a:t>If you have a single long thread with lots of messages, or discuss multiple topics in the same thread it will lead to </a:t>
            </a:r>
            <a:r>
              <a:rPr lang="en-US" sz="2800" b="1" dirty="0"/>
              <a:t>context clutter</a:t>
            </a:r>
            <a:r>
              <a:rPr lang="en-US" sz="2800" dirty="0"/>
              <a:t>, which will significantly increase the chance of hallucination</a:t>
            </a:r>
          </a:p>
        </p:txBody>
      </p:sp>
    </p:spTree>
    <p:extLst>
      <p:ext uri="{BB962C8B-B14F-4D97-AF65-F5344CB8AC3E}">
        <p14:creationId xmlns:p14="http://schemas.microsoft.com/office/powerpoint/2010/main" val="336595637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23186</TotalTime>
  <Words>1789</Words>
  <Application>Microsoft Macintosh PowerPoint</Application>
  <PresentationFormat>Widescreen</PresentationFormat>
  <Paragraphs>267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Franklin Gothic Book</vt:lpstr>
      <vt:lpstr>Crop</vt:lpstr>
      <vt:lpstr> AI for Enhanced Productivity: Mastering Prompts and a Modern Toolkit</vt:lpstr>
      <vt:lpstr>A Little About Me</vt:lpstr>
      <vt:lpstr>What we will cover today</vt:lpstr>
      <vt:lpstr>Large Language Models (LLMs)</vt:lpstr>
      <vt:lpstr>Current LLMs</vt:lpstr>
      <vt:lpstr>Example of Instant vs Thinking/Pro</vt:lpstr>
      <vt:lpstr>Best LLM for You</vt:lpstr>
      <vt:lpstr>Context Window</vt:lpstr>
      <vt:lpstr>Context Clutter</vt:lpstr>
      <vt:lpstr>One Chat = One Project</vt:lpstr>
      <vt:lpstr>Master Prompt Formula</vt:lpstr>
      <vt:lpstr>Prompt Examples</vt:lpstr>
      <vt:lpstr>Two More Superpowers</vt:lpstr>
      <vt:lpstr>Prompt Examples</vt:lpstr>
      <vt:lpstr>AI Tools Buffet</vt:lpstr>
      <vt:lpstr>AI Tools Buffet</vt:lpstr>
      <vt:lpstr>Deep Research</vt:lpstr>
      <vt:lpstr>NotebookLM</vt:lpstr>
      <vt:lpstr>Agentic Coding</vt:lpstr>
      <vt:lpstr>The Future is Here: Agentic AI</vt:lpstr>
      <vt:lpstr>The Future is Here: Agentic AI</vt:lpstr>
      <vt:lpstr>The Future is Here: Agentic AI</vt:lpstr>
      <vt:lpstr>The Future is Here: Agentic AI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 Francis</dc:creator>
  <cp:lastModifiedBy>Jack Francis</cp:lastModifiedBy>
  <cp:revision>9</cp:revision>
  <dcterms:created xsi:type="dcterms:W3CDTF">2026-01-12T02:06:28Z</dcterms:created>
  <dcterms:modified xsi:type="dcterms:W3CDTF">2026-01-28T16:51:11Z</dcterms:modified>
</cp:coreProperties>
</file>